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343" r:id="rId2"/>
    <p:sldId id="344" r:id="rId3"/>
    <p:sldId id="398" r:id="rId4"/>
    <p:sldId id="345" r:id="rId5"/>
    <p:sldId id="346" r:id="rId6"/>
    <p:sldId id="349" r:id="rId7"/>
    <p:sldId id="302" r:id="rId8"/>
    <p:sldId id="47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51" r:id="rId17"/>
    <p:sldId id="352" r:id="rId18"/>
    <p:sldId id="353" r:id="rId19"/>
    <p:sldId id="354" r:id="rId20"/>
    <p:sldId id="355" r:id="rId21"/>
    <p:sldId id="359" r:id="rId22"/>
    <p:sldId id="356" r:id="rId23"/>
    <p:sldId id="357" r:id="rId24"/>
    <p:sldId id="310" r:id="rId25"/>
    <p:sldId id="360" r:id="rId26"/>
    <p:sldId id="361" r:id="rId27"/>
    <p:sldId id="313" r:id="rId28"/>
    <p:sldId id="314" r:id="rId29"/>
    <p:sldId id="364" r:id="rId30"/>
    <p:sldId id="365" r:id="rId31"/>
    <p:sldId id="316" r:id="rId32"/>
    <p:sldId id="317" r:id="rId33"/>
    <p:sldId id="319" r:id="rId34"/>
    <p:sldId id="321" r:id="rId35"/>
    <p:sldId id="323" r:id="rId36"/>
    <p:sldId id="366" r:id="rId37"/>
    <p:sldId id="324" r:id="rId38"/>
    <p:sldId id="473" r:id="rId39"/>
    <p:sldId id="336" r:id="rId40"/>
    <p:sldId id="337" r:id="rId41"/>
    <p:sldId id="338" r:id="rId42"/>
    <p:sldId id="339" r:id="rId43"/>
    <p:sldId id="368" r:id="rId44"/>
    <p:sldId id="369" r:id="rId45"/>
    <p:sldId id="370" r:id="rId46"/>
    <p:sldId id="371" r:id="rId47"/>
    <p:sldId id="372" r:id="rId48"/>
    <p:sldId id="376" r:id="rId49"/>
    <p:sldId id="373" r:id="rId50"/>
    <p:sldId id="374" r:id="rId51"/>
    <p:sldId id="377" r:id="rId52"/>
    <p:sldId id="378" r:id="rId53"/>
    <p:sldId id="379" r:id="rId54"/>
    <p:sldId id="380" r:id="rId55"/>
    <p:sldId id="381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91" r:id="rId65"/>
    <p:sldId id="392" r:id="rId66"/>
    <p:sldId id="393" r:id="rId67"/>
    <p:sldId id="395" r:id="rId68"/>
    <p:sldId id="396" r:id="rId69"/>
    <p:sldId id="341" r:id="rId70"/>
    <p:sldId id="340" r:id="rId71"/>
    <p:sldId id="474" r:id="rId72"/>
    <p:sldId id="468" r:id="rId73"/>
    <p:sldId id="469" r:id="rId74"/>
    <p:sldId id="463" r:id="rId75"/>
    <p:sldId id="459" r:id="rId76"/>
    <p:sldId id="420" r:id="rId77"/>
    <p:sldId id="421" r:id="rId78"/>
    <p:sldId id="422" r:id="rId79"/>
    <p:sldId id="423" r:id="rId80"/>
    <p:sldId id="424" r:id="rId81"/>
    <p:sldId id="425" r:id="rId82"/>
    <p:sldId id="426" r:id="rId83"/>
    <p:sldId id="427" r:id="rId84"/>
    <p:sldId id="428" r:id="rId85"/>
    <p:sldId id="440" r:id="rId86"/>
    <p:sldId id="441" r:id="rId87"/>
    <p:sldId id="475" r:id="rId88"/>
    <p:sldId id="470" r:id="rId89"/>
    <p:sldId id="471" r:id="rId90"/>
    <p:sldId id="464" r:id="rId91"/>
    <p:sldId id="461" r:id="rId92"/>
    <p:sldId id="462" r:id="rId93"/>
    <p:sldId id="403" r:id="rId94"/>
    <p:sldId id="404" r:id="rId95"/>
    <p:sldId id="405" r:id="rId96"/>
    <p:sldId id="406" r:id="rId97"/>
    <p:sldId id="407" r:id="rId98"/>
    <p:sldId id="408" r:id="rId99"/>
    <p:sldId id="409" r:id="rId100"/>
    <p:sldId id="410" r:id="rId101"/>
    <p:sldId id="476" r:id="rId102"/>
    <p:sldId id="450" r:id="rId103"/>
    <p:sldId id="451" r:id="rId104"/>
    <p:sldId id="452" r:id="rId105"/>
    <p:sldId id="453" r:id="rId106"/>
    <p:sldId id="454" r:id="rId107"/>
    <p:sldId id="455" r:id="rId108"/>
    <p:sldId id="458" r:id="rId109"/>
    <p:sldId id="456" r:id="rId110"/>
    <p:sldId id="457" r:id="rId111"/>
    <p:sldId id="397" r:id="rId112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>
          <p15:clr>
            <a:srgbClr val="A4A3A4"/>
          </p15:clr>
        </p15:guide>
        <p15:guide id="2" pos="161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>
      <p:cViewPr varScale="1">
        <p:scale>
          <a:sx n="115" d="100"/>
          <a:sy n="115" d="100"/>
        </p:scale>
        <p:origin x="1512" y="84"/>
      </p:cViewPr>
      <p:guideLst>
        <p:guide orient="horz" pos="1480"/>
        <p:guide pos="16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1836" y="-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1DDD5-A620-4D7E-AA4F-C9BE4D07EFBC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46BB1-7B4B-42A2-8520-AC78CF4F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0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28"/>
            <a:ext cx="1460183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0"/>
            <a:ext cx="141922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113"/>
            <a:ext cx="9429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48" y="1218876"/>
            <a:ext cx="13716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4938"/>
            <a:ext cx="11620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059832" y="2240868"/>
            <a:ext cx="3024336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763416" y="2960948"/>
            <a:ext cx="353677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01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305A-8723-4D1A-AFFF-D09FDD9826DC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1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23E5-7E75-42DF-82EE-DBFBD48ECB36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58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823ED-9C0D-47F4-9623-50BAA8AB2BA4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68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AC32-B757-424F-9FA3-52AB4E7D64E6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0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89BF-64B8-448C-95E4-46313229EFCB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900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28"/>
            <a:ext cx="1460183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0"/>
            <a:ext cx="141922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113"/>
            <a:ext cx="9429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48" y="1218876"/>
            <a:ext cx="13716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4938"/>
            <a:ext cx="11620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24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28"/>
            <a:ext cx="1460183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0"/>
            <a:ext cx="141922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113"/>
            <a:ext cx="9429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48" y="1218876"/>
            <a:ext cx="13716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4938"/>
            <a:ext cx="11620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 userDrawn="1"/>
        </p:nvSpPr>
        <p:spPr>
          <a:xfrm>
            <a:off x="2724379" y="178259"/>
            <a:ext cx="369524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000" b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원격연구 분석시스템 사용자교육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215516" y="694978"/>
            <a:ext cx="8712968" cy="597438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604D4-9716-4F68-9E4F-984D4A883176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491880" y="6592267"/>
            <a:ext cx="2133600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28214B7-5181-4EF1-926A-09248E6011BF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652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wdUpDiag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27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pattFill prst="wdDnDiag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04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E9B8-6087-4001-80F6-F262AFE230A1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1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6A81B-FA9A-41B5-8FB8-8BD3E0A5B7C9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92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8902-139E-4100-97F9-BB75BE4914F1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8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1B81-D710-45AD-AEC1-30EFA3A42BA7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422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3965D-085F-4BD4-B2FD-3BDE6C278EC5}" type="datetime1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214B7-5181-4EF1-926A-09248E601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1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62" r:id="rId4"/>
    <p:sldLayoutId id="2147483663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78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320696" y="2564904"/>
            <a:ext cx="2502608" cy="1248803"/>
          </a:xfrm>
          <a:prstGeom prst="rect">
            <a:avLst/>
          </a:prstGeom>
        </p:spPr>
        <p:txBody>
          <a:bodyPr wrap="none" numCol="1" spcCol="360000">
            <a:noAutofit/>
          </a:bodyPr>
          <a:lstStyle/>
          <a:p>
            <a:pPr algn="ctr">
              <a:lnSpc>
                <a:spcPts val="4000"/>
              </a:lnSpc>
            </a:pPr>
            <a:r>
              <a:rPr lang="ko-KR" altLang="en-US" sz="2800" b="1" spc="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원격연구</a:t>
            </a:r>
            <a:endParaRPr lang="en-US" altLang="ko-KR" sz="2800" b="1" spc="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ts val="4000"/>
              </a:lnSpc>
            </a:pPr>
            <a:r>
              <a:rPr lang="ko-KR" altLang="en-US" sz="2800" b="1" spc="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분석시스템</a:t>
            </a:r>
            <a:endParaRPr lang="en-US" altLang="ko-KR" sz="2800" b="1" spc="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ts val="4000"/>
              </a:lnSpc>
            </a:pPr>
            <a:r>
              <a:rPr lang="ko-KR" altLang="en-US" sz="2800" b="1" spc="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사용자교육</a:t>
            </a:r>
            <a:r>
              <a:rPr lang="en-US" altLang="ko-KR" sz="2800" b="1" spc="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</a:p>
          <a:p>
            <a:pPr algn="ctr">
              <a:lnSpc>
                <a:spcPts val="4000"/>
              </a:lnSpc>
            </a:pPr>
            <a:r>
              <a:rPr lang="ko-KR" altLang="en-US" sz="2800" b="1" spc="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실</a:t>
            </a:r>
            <a:r>
              <a:rPr lang="ko-KR" altLang="en-US" sz="2800" b="1" spc="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습</a:t>
            </a:r>
            <a:endParaRPr lang="en-US" altLang="ko-KR" sz="2800" b="1" spc="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컨설팅\9-8 SAS 교육\edu\2.2 프로파일 지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7312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3936" y="1177007"/>
            <a:ext cx="4808812" cy="307777"/>
            <a:chOff x="287520" y="1392181"/>
            <a:chExt cx="4808812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20052" y="1392181"/>
              <a:ext cx="4676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SAS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 접속 환경 만들기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(2/3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8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638B96-DCCF-4A04-9025-95C3370D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BEABD-1622-40D9-8426-995A3E37C974}"/>
              </a:ext>
            </a:extLst>
          </p:cNvPr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D6C4B3-3123-4405-97BA-7CEF5D4493CC}"/>
              </a:ext>
            </a:extLst>
          </p:cNvPr>
          <p:cNvGrpSpPr/>
          <p:nvPr/>
        </p:nvGrpSpPr>
        <p:grpSpPr>
          <a:xfrm>
            <a:off x="403936" y="1177007"/>
            <a:ext cx="4858698" cy="307777"/>
            <a:chOff x="287520" y="1392181"/>
            <a:chExt cx="4858698" cy="307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3BF3FE-5E03-4D9B-9B9F-6F8A7AB0BE4D}"/>
                </a:ext>
              </a:extLst>
            </p:cNvPr>
            <p:cNvSpPr txBox="1"/>
            <p:nvPr/>
          </p:nvSpPr>
          <p:spPr>
            <a:xfrm>
              <a:off x="420052" y="1392181"/>
              <a:ext cx="4726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 smtClean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그래프를 그림파일로 내보내기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A4747B5-C4AD-4A8E-A163-A74765E81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02021842-425D-48B4-9918-CC8C5415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220" y="1654060"/>
            <a:ext cx="7271180" cy="473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3F62F6-C243-40D7-8E57-46AA4958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780928"/>
            <a:ext cx="3854470" cy="342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DB7400-50FB-41CD-B571-AF98748AA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3501008"/>
            <a:ext cx="3100214" cy="17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430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43608" y="1412776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분석 및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반출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46919" y="980728"/>
            <a:ext cx="23230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Contents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483768" y="1916832"/>
            <a:ext cx="3816424" cy="477054"/>
            <a:chOff x="307901" y="5025008"/>
            <a:chExt cx="3240360" cy="477054"/>
          </a:xfrm>
        </p:grpSpPr>
        <p:sp>
          <p:nvSpPr>
            <p:cNvPr id="17" name="TextBox 16"/>
            <p:cNvSpPr txBox="1"/>
            <p:nvPr/>
          </p:nvSpPr>
          <p:spPr>
            <a:xfrm>
              <a:off x="307901" y="5025008"/>
              <a:ext cx="25301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</a:t>
              </a: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분석 결과 반출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2080928" y="5263535"/>
              <a:ext cx="146733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738196" y="2348880"/>
            <a:ext cx="341797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eaLnBrk="1" hangingPunct="1">
              <a:lnSpc>
                <a:spcPts val="2000"/>
              </a:lnSpc>
              <a:defRPr sz="13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itchFamily="50" charset="-127"/>
              </a:defRPr>
            </a:lvl1pPr>
            <a:lvl2pPr marL="742950" indent="-28575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228600" indent="-228600" algn="dist"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반출 신청 하기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52</a:t>
            </a:r>
          </a:p>
          <a:p>
            <a:pPr marL="228600" indent="-228600" algn="dist"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분석결과표 반출 기준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53</a:t>
            </a:r>
          </a:p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Excel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예시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54</a:t>
            </a: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이미지 예시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56</a:t>
            </a:r>
          </a:p>
          <a:p>
            <a:pPr marL="228600" indent="-228600" algn="dist">
              <a:buFontTx/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SAS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스크립트 예시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57</a:t>
            </a: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반출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불가 예시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58 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9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3936" y="1177007"/>
            <a:ext cx="3494350" cy="307777"/>
            <a:chOff x="287520" y="1392181"/>
            <a:chExt cx="3494350" cy="307777"/>
          </a:xfrm>
        </p:grpSpPr>
        <p:sp>
          <p:nvSpPr>
            <p:cNvPr id="4" name="TextBox 3"/>
            <p:cNvSpPr txBox="1"/>
            <p:nvPr/>
          </p:nvSpPr>
          <p:spPr>
            <a:xfrm>
              <a:off x="420052" y="1392181"/>
              <a:ext cx="3361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Ⅴ. </a:t>
              </a:r>
              <a:r>
                <a:rPr lang="ko-KR" altLang="en-US" sz="1400" dirty="0" smtClean="0"/>
                <a:t>분석 결과 반출 </a:t>
              </a:r>
              <a:r>
                <a:rPr lang="en-US" altLang="ko-KR" sz="1400" dirty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반출 신청 하기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1916832"/>
            <a:ext cx="5277158" cy="1749400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16016" y="227792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3933056"/>
            <a:ext cx="33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②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810" y="3963834"/>
            <a:ext cx="3092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반출파일명을 입력</a:t>
            </a:r>
            <a:r>
              <a:rPr lang="en-US" altLang="ko-KR" sz="1200" dirty="0"/>
              <a:t>(“+</a:t>
            </a:r>
            <a:r>
              <a:rPr lang="ko-KR" altLang="en-US" sz="1200" dirty="0"/>
              <a:t>추가하기</a:t>
            </a:r>
            <a:r>
              <a:rPr lang="en-US" altLang="ko-KR" sz="1200" dirty="0"/>
              <a:t>” </a:t>
            </a:r>
            <a:r>
              <a:rPr lang="ko-KR" altLang="en-US" sz="1200" dirty="0"/>
              <a:t>와 </a:t>
            </a:r>
            <a:r>
              <a:rPr lang="en-US" altLang="ko-KR" sz="1200" dirty="0"/>
              <a:t>“- </a:t>
            </a:r>
            <a:r>
              <a:rPr lang="ko-KR" altLang="en-US" sz="1200" dirty="0"/>
              <a:t>삭제하기</a:t>
            </a:r>
            <a:r>
              <a:rPr lang="en-US" altLang="ko-KR" sz="1200" dirty="0"/>
              <a:t>” </a:t>
            </a:r>
            <a:r>
              <a:rPr lang="ko-KR" altLang="en-US" sz="1200" dirty="0"/>
              <a:t>버튼을 이용하여 반출파일의 개수를 </a:t>
            </a:r>
            <a:r>
              <a:rPr lang="ko-KR" altLang="en-US" sz="1200" smtClean="0"/>
              <a:t>조절</a:t>
            </a:r>
            <a:r>
              <a:rPr lang="en-US" altLang="ko-KR" sz="1200" smtClean="0"/>
              <a:t>)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ko-KR" altLang="en-US" sz="1200" smtClean="0"/>
              <a:t>반드시 가상화 환경에 있는 파일과 동일한 파일명을 입력하셔야 합니다</a:t>
            </a:r>
            <a:r>
              <a:rPr lang="en-US" altLang="ko-KR" sz="1200" smtClean="0"/>
              <a:t>.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5099221" y="2368292"/>
            <a:ext cx="539579" cy="1769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79912" y="3011016"/>
            <a:ext cx="4869616" cy="2866256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40152" y="2257127"/>
            <a:ext cx="255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①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1489" y="2282528"/>
            <a:ext cx="227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200" dirty="0" smtClean="0">
                <a:solidFill>
                  <a:prstClr val="black"/>
                </a:solidFill>
              </a:rPr>
              <a:t>“</a:t>
            </a:r>
            <a:r>
              <a:rPr lang="ko-KR" altLang="en-US" sz="1200" dirty="0" smtClean="0">
                <a:solidFill>
                  <a:prstClr val="black"/>
                </a:solidFill>
              </a:rPr>
              <a:t>반출신청</a:t>
            </a:r>
            <a:r>
              <a:rPr lang="en-US" altLang="ko-KR" sz="1200" dirty="0" smtClean="0">
                <a:solidFill>
                  <a:prstClr val="black"/>
                </a:solidFill>
              </a:rPr>
              <a:t>” </a:t>
            </a:r>
            <a:r>
              <a:rPr lang="ko-KR" altLang="en-US" sz="1200" dirty="0" smtClean="0">
                <a:solidFill>
                  <a:prstClr val="black"/>
                </a:solidFill>
              </a:rPr>
              <a:t>버튼 클릭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9466" y="422750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21898" y="4303846"/>
            <a:ext cx="2727742" cy="587936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62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35006" y="1937778"/>
            <a:ext cx="75373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집산화된 통계표 형태의 결과만 반출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집계표 결과값이 </a:t>
            </a:r>
            <a:r>
              <a:rPr lang="en-US" altLang="ko-KR" dirty="0"/>
              <a:t>2</a:t>
            </a:r>
            <a:r>
              <a:rPr lang="ko-KR" altLang="en-US" dirty="0"/>
              <a:t>이하인 건이 </a:t>
            </a:r>
            <a:r>
              <a:rPr lang="en-US" altLang="ko-KR" dirty="0"/>
              <a:t>30%</a:t>
            </a:r>
            <a:r>
              <a:rPr lang="ko-KR" altLang="en-US" dirty="0"/>
              <a:t>를 초과할 경우 반출 불가</a:t>
            </a:r>
          </a:p>
          <a:p>
            <a:r>
              <a:rPr lang="ko-KR" altLang="en-US" dirty="0"/>
              <a:t>     </a:t>
            </a:r>
            <a:r>
              <a:rPr lang="en-US" altLang="ko-KR" dirty="0"/>
              <a:t>※ </a:t>
            </a:r>
            <a:r>
              <a:rPr lang="ko-KR" altLang="en-US" dirty="0" err="1"/>
              <a:t>비식별화조치</a:t>
            </a:r>
            <a:r>
              <a:rPr lang="ko-KR" altLang="en-US" dirty="0"/>
              <a:t> 방법 중 </a:t>
            </a:r>
            <a:r>
              <a:rPr lang="en-US" altLang="ko-KR" dirty="0"/>
              <a:t>K-</a:t>
            </a:r>
            <a:r>
              <a:rPr lang="ko-KR" altLang="en-US" dirty="0"/>
              <a:t>익명화 값 </a:t>
            </a:r>
            <a:r>
              <a:rPr lang="en-US" altLang="ko-KR" dirty="0"/>
              <a:t>3</a:t>
            </a:r>
            <a:r>
              <a:rPr lang="ko-KR" altLang="en-US" dirty="0"/>
              <a:t>을 </a:t>
            </a:r>
            <a:r>
              <a:rPr lang="ko-KR" altLang="en-US" dirty="0" smtClean="0"/>
              <a:t>준용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  </a:t>
            </a:r>
            <a:r>
              <a:rPr lang="en-US" altLang="ko-KR" dirty="0"/>
              <a:t>- 1</a:t>
            </a:r>
            <a:r>
              <a:rPr lang="ko-KR" altLang="en-US" dirty="0"/>
              <a:t>일 반출 요청 자료 총 용량 </a:t>
            </a:r>
            <a:r>
              <a:rPr lang="en-US" altLang="ko-KR" dirty="0"/>
              <a:t>25MB </a:t>
            </a:r>
            <a:r>
              <a:rPr lang="ko-KR" altLang="en-US" dirty="0"/>
              <a:t>이내만 가능</a:t>
            </a:r>
          </a:p>
          <a:p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  </a:t>
            </a:r>
            <a:r>
              <a:rPr lang="en-US" altLang="ko-KR" dirty="0">
                <a:solidFill>
                  <a:srgbClr val="FF0000"/>
                </a:solidFill>
              </a:rPr>
              <a:t>- </a:t>
            </a:r>
            <a:r>
              <a:rPr lang="ko-KR" altLang="en-US" dirty="0">
                <a:solidFill>
                  <a:srgbClr val="FF0000"/>
                </a:solidFill>
              </a:rPr>
              <a:t>반출 불가 기준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개인별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요양기관별 집계표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식별자</a:t>
            </a:r>
            <a:r>
              <a:rPr lang="ko-KR" altLang="en-US" dirty="0">
                <a:solidFill>
                  <a:srgbClr val="FF0000"/>
                </a:solidFill>
              </a:rPr>
              <a:t> 포함된 통계표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             </a:t>
            </a:r>
            <a:r>
              <a:rPr lang="ko-KR" altLang="en-US" dirty="0">
                <a:solidFill>
                  <a:srgbClr val="FF0000"/>
                </a:solidFill>
              </a:rPr>
              <a:t>내용 확인 불가한 </a:t>
            </a:r>
            <a:r>
              <a:rPr lang="en-US" altLang="ko-KR" dirty="0">
                <a:solidFill>
                  <a:srgbClr val="FF0000"/>
                </a:solidFill>
              </a:rPr>
              <a:t>SAS </a:t>
            </a:r>
            <a:r>
              <a:rPr lang="ko-KR" altLang="en-US" dirty="0">
                <a:solidFill>
                  <a:srgbClr val="FF0000"/>
                </a:solidFill>
              </a:rPr>
              <a:t>외 프로그램 파일 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3936" y="1177007"/>
            <a:ext cx="4032959" cy="307777"/>
            <a:chOff x="287520" y="1392181"/>
            <a:chExt cx="4032959" cy="307777"/>
          </a:xfrm>
        </p:grpSpPr>
        <p:sp>
          <p:nvSpPr>
            <p:cNvPr id="5" name="TextBox 4"/>
            <p:cNvSpPr txBox="1"/>
            <p:nvPr/>
          </p:nvSpPr>
          <p:spPr>
            <a:xfrm>
              <a:off x="420052" y="1392181"/>
              <a:ext cx="3900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Ⅴ. </a:t>
              </a:r>
              <a:r>
                <a:rPr lang="ko-KR" altLang="en-US" sz="1400" dirty="0" smtClean="0"/>
                <a:t>분석 </a:t>
              </a:r>
              <a:r>
                <a:rPr lang="ko-KR" altLang="en-US" sz="1400" dirty="0"/>
                <a:t>결과 반출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분석결과표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반출 기준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16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709830" cy="493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03936" y="1177007"/>
            <a:ext cx="3555392" cy="307777"/>
            <a:chOff x="287520" y="1392181"/>
            <a:chExt cx="355539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420052" y="1392181"/>
              <a:ext cx="3422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Ⅴ. </a:t>
              </a:r>
              <a:r>
                <a:rPr lang="ko-KR" altLang="en-US" sz="1400" dirty="0" smtClean="0"/>
                <a:t>분석 </a:t>
              </a:r>
              <a:r>
                <a:rPr lang="ko-KR" altLang="en-US" sz="1400" dirty="0"/>
                <a:t>결과 반출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Excel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19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800"/>
            <a:ext cx="7303095" cy="342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936" y="1177007"/>
            <a:ext cx="3555392" cy="307777"/>
            <a:chOff x="287520" y="1392181"/>
            <a:chExt cx="355539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420052" y="1392181"/>
              <a:ext cx="3422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Ⅴ. </a:t>
              </a:r>
              <a:r>
                <a:rPr lang="ko-KR" altLang="en-US" sz="1400" dirty="0" smtClean="0"/>
                <a:t>분석 </a:t>
              </a:r>
              <a:r>
                <a:rPr lang="ko-KR" altLang="en-US" sz="1400" dirty="0"/>
                <a:t>결과 반출 </a:t>
              </a:r>
              <a:r>
                <a:rPr lang="en-US" altLang="ko-KR" sz="1400" dirty="0"/>
                <a:t>–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Excel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예시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(2/2)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796136" y="6175993"/>
            <a:ext cx="296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※ </a:t>
            </a:r>
            <a:r>
              <a:rPr lang="ko-KR" altLang="en-US" sz="1400" dirty="0" smtClean="0"/>
              <a:t>형식은 </a:t>
            </a:r>
            <a:r>
              <a:rPr lang="en-US" altLang="ko-KR" sz="1400" dirty="0" smtClean="0"/>
              <a:t>PDF, </a:t>
            </a:r>
            <a:r>
              <a:rPr lang="ko-KR" altLang="en-US" sz="1400" dirty="0" smtClean="0"/>
              <a:t>아래한글 등도 가능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44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컨설팅\9-8 SAS 교육\반출 예시\반출 예시_이미지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510" y="1910706"/>
            <a:ext cx="4544981" cy="4489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3936" y="1177007"/>
            <a:ext cx="3252297" cy="307777"/>
            <a:chOff x="287520" y="1392181"/>
            <a:chExt cx="3252297" cy="307777"/>
          </a:xfrm>
        </p:grpSpPr>
        <p:sp>
          <p:nvSpPr>
            <p:cNvPr id="5" name="TextBox 4"/>
            <p:cNvSpPr txBox="1"/>
            <p:nvPr/>
          </p:nvSpPr>
          <p:spPr>
            <a:xfrm>
              <a:off x="420052" y="1392181"/>
              <a:ext cx="31197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Ⅴ. </a:t>
              </a:r>
              <a:r>
                <a:rPr lang="ko-KR" altLang="en-US" sz="1400" dirty="0" smtClean="0"/>
                <a:t>분석 </a:t>
              </a:r>
              <a:r>
                <a:rPr lang="ko-KR" altLang="en-US" sz="1400" dirty="0"/>
                <a:t>결과 반출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예시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3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188" y="1916113"/>
            <a:ext cx="7862856" cy="381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3936" y="1177007"/>
            <a:ext cx="3808538" cy="307777"/>
            <a:chOff x="287520" y="1392181"/>
            <a:chExt cx="3808538" cy="307777"/>
          </a:xfrm>
        </p:grpSpPr>
        <p:sp>
          <p:nvSpPr>
            <p:cNvPr id="5" name="TextBox 4"/>
            <p:cNvSpPr txBox="1"/>
            <p:nvPr/>
          </p:nvSpPr>
          <p:spPr>
            <a:xfrm>
              <a:off x="420052" y="1392181"/>
              <a:ext cx="36760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Ⅴ. </a:t>
              </a:r>
              <a:r>
                <a:rPr lang="ko-KR" altLang="en-US" sz="1400" dirty="0" smtClean="0"/>
                <a:t>분석 </a:t>
              </a:r>
              <a:r>
                <a:rPr lang="ko-KR" altLang="en-US" sz="1400" dirty="0"/>
                <a:t>결과 반출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5. SAS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스크립트 예시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1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633" y="1916113"/>
            <a:ext cx="7533966" cy="381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3936" y="1177007"/>
            <a:ext cx="3627591" cy="307777"/>
            <a:chOff x="287520" y="1392181"/>
            <a:chExt cx="3627591" cy="307777"/>
          </a:xfrm>
        </p:grpSpPr>
        <p:sp>
          <p:nvSpPr>
            <p:cNvPr id="5" name="TextBox 4"/>
            <p:cNvSpPr txBox="1"/>
            <p:nvPr/>
          </p:nvSpPr>
          <p:spPr>
            <a:xfrm>
              <a:off x="420052" y="1392181"/>
              <a:ext cx="3495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Ⅴ. </a:t>
              </a:r>
              <a:r>
                <a:rPr lang="ko-KR" altLang="en-US" sz="1400" dirty="0" smtClean="0"/>
                <a:t>분석 </a:t>
              </a:r>
              <a:r>
                <a:rPr lang="ko-KR" altLang="en-US" sz="1400" dirty="0"/>
                <a:t>결과 반출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6.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Stata do-file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예시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9916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3936" y="1177007"/>
            <a:ext cx="3853422" cy="307777"/>
            <a:chOff x="287520" y="1392181"/>
            <a:chExt cx="3853422" cy="307777"/>
          </a:xfrm>
        </p:grpSpPr>
        <p:sp>
          <p:nvSpPr>
            <p:cNvPr id="4" name="TextBox 3"/>
            <p:cNvSpPr txBox="1"/>
            <p:nvPr/>
          </p:nvSpPr>
          <p:spPr>
            <a:xfrm>
              <a:off x="420052" y="1392181"/>
              <a:ext cx="3720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Ⅴ. </a:t>
              </a:r>
              <a:r>
                <a:rPr lang="ko-KR" altLang="en-US" sz="1400" dirty="0" smtClean="0"/>
                <a:t>분석 </a:t>
              </a:r>
              <a:r>
                <a:rPr lang="ko-KR" altLang="en-US" sz="1400" dirty="0"/>
                <a:t>결과 반출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7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반출 불가 예시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(1/2)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964996" cy="2786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39552" y="2215328"/>
            <a:ext cx="1059181" cy="121367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3697776"/>
            <a:ext cx="1059181" cy="8426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691000" y="1612646"/>
            <a:ext cx="1296144" cy="31225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79758" y="1612646"/>
            <a:ext cx="1296144" cy="31225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10" idx="3"/>
          </p:cNvCxnSpPr>
          <p:nvPr/>
        </p:nvCxnSpPr>
        <p:spPr>
          <a:xfrm>
            <a:off x="3975902" y="1768776"/>
            <a:ext cx="1748226" cy="36408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사각형 설명선 13"/>
          <p:cNvSpPr/>
          <p:nvPr/>
        </p:nvSpPr>
        <p:spPr>
          <a:xfrm>
            <a:off x="2067690" y="4725144"/>
            <a:ext cx="1224135" cy="504056"/>
          </a:xfrm>
          <a:prstGeom prst="wedgeRoundRectCallout">
            <a:avLst>
              <a:gd name="adj1" fmla="val -85197"/>
              <a:gd name="adj2" fmla="val -36418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식별자</a:t>
            </a:r>
            <a:endParaRPr lang="ko-KR" altLang="en-US" sz="14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067690" y="4725144"/>
            <a:ext cx="1224135" cy="504056"/>
          </a:xfrm>
          <a:prstGeom prst="wedgeRoundRectCallout">
            <a:avLst>
              <a:gd name="adj1" fmla="val -89507"/>
              <a:gd name="adj2" fmla="val -14789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식별자</a:t>
            </a:r>
            <a:endParaRPr lang="ko-KR" altLang="en-US" sz="14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048164" y="1420849"/>
            <a:ext cx="2124236" cy="504056"/>
          </a:xfrm>
          <a:prstGeom prst="wedgeRoundRectCallout">
            <a:avLst>
              <a:gd name="adj1" fmla="val -47130"/>
              <a:gd name="adj2" fmla="val 11898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식별자를</a:t>
            </a:r>
            <a:r>
              <a:rPr lang="ko-KR" altLang="en-US" sz="1400" dirty="0" smtClean="0"/>
              <a:t> 제거했더라도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레코드 단위 불가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64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컨설팅\9-8 SAS 교육\edu\2.3 프로파일 지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" y="1772816"/>
            <a:ext cx="4961305" cy="410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컨설팅\9-8 SAS 교육\edu\2.4 프로파일 지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180039"/>
            <a:ext cx="5024388" cy="248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03936" y="1177007"/>
            <a:ext cx="4808812" cy="307777"/>
            <a:chOff x="287520" y="1392181"/>
            <a:chExt cx="4808812" cy="307777"/>
          </a:xfrm>
        </p:grpSpPr>
        <p:sp>
          <p:nvSpPr>
            <p:cNvPr id="11" name="TextBox 10"/>
            <p:cNvSpPr txBox="1"/>
            <p:nvPr/>
          </p:nvSpPr>
          <p:spPr>
            <a:xfrm>
              <a:off x="420052" y="1392181"/>
              <a:ext cx="4676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SAS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 접속 환경 만들기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(3/3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모서리가 둥근 직사각형 1"/>
          <p:cNvSpPr/>
          <p:nvPr/>
        </p:nvSpPr>
        <p:spPr>
          <a:xfrm>
            <a:off x="618807" y="2104808"/>
            <a:ext cx="856849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87624" y="3140968"/>
            <a:ext cx="856849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3968" y="3143082"/>
            <a:ext cx="856849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2839" y="4481072"/>
            <a:ext cx="856849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08083" y="4481072"/>
            <a:ext cx="856849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436122" y="4869160"/>
            <a:ext cx="856849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884368" y="4625088"/>
            <a:ext cx="856849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 rot="21010827">
            <a:off x="2149933" y="1350865"/>
            <a:ext cx="1224135" cy="504056"/>
          </a:xfrm>
          <a:prstGeom prst="wedgeRoundRectCallout">
            <a:avLst>
              <a:gd name="adj1" fmla="val -116800"/>
              <a:gd name="adj2" fmla="val 875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배정받은 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Room</a:t>
            </a:r>
            <a:r>
              <a:rPr lang="ko-KR" altLang="en-US" sz="1400" dirty="0" smtClean="0"/>
              <a:t>번호</a:t>
            </a:r>
            <a:endParaRPr lang="ko-KR" altLang="en-US" sz="14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2796015" y="2492896"/>
            <a:ext cx="2064017" cy="504056"/>
          </a:xfrm>
          <a:prstGeom prst="wedgeRoundRectCallout">
            <a:avLst>
              <a:gd name="adj1" fmla="val -116800"/>
              <a:gd name="adj2" fmla="val 875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Lincoin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원격</a:t>
            </a:r>
            <a:r>
              <a:rPr lang="en-US" altLang="ko-KR" dirty="0" smtClean="0"/>
              <a:t>=</a:t>
            </a:r>
            <a:r>
              <a:rPr lang="ko-KR" altLang="en-US" dirty="0" smtClean="0"/>
              <a:t>표본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629169" y="2415098"/>
            <a:ext cx="1224135" cy="504056"/>
          </a:xfrm>
          <a:prstGeom prst="wedgeRoundRectCallout">
            <a:avLst>
              <a:gd name="adj1" fmla="val -116800"/>
              <a:gd name="adj2" fmla="val 875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8561</a:t>
            </a:r>
          </a:p>
          <a:p>
            <a:pPr algn="ctr"/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변경없음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183947" y="3675983"/>
            <a:ext cx="1224135" cy="504056"/>
          </a:xfrm>
          <a:prstGeom prst="wedgeRoundRectCallout">
            <a:avLst>
              <a:gd name="adj1" fmla="val -114645"/>
              <a:gd name="adj2" fmla="val 10154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배정받은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개인 </a:t>
            </a:r>
            <a:r>
              <a:rPr lang="en-US" altLang="ko-KR" sz="1400" dirty="0" smtClean="0"/>
              <a:t>ID</a:t>
            </a:r>
            <a:endParaRPr lang="ko-KR" altLang="en-US" sz="14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4528749" y="3675983"/>
            <a:ext cx="1224135" cy="504056"/>
          </a:xfrm>
          <a:prstGeom prst="wedgeRoundRectCallout">
            <a:avLst>
              <a:gd name="adj1" fmla="val -114645"/>
              <a:gd name="adj2" fmla="val 10154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개인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패스워</a:t>
            </a:r>
            <a:r>
              <a:rPr lang="ko-KR" altLang="en-US" sz="1400" dirty="0"/>
              <a:t>드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164288" y="3320321"/>
            <a:ext cx="1224135" cy="504056"/>
          </a:xfrm>
          <a:prstGeom prst="wedgeRoundRectCallout">
            <a:avLst>
              <a:gd name="adj1" fmla="val 35469"/>
              <a:gd name="adj2" fmla="val 20097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활성화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4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80309"/>
            <a:ext cx="5586055" cy="470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3936" y="1177007"/>
            <a:ext cx="3853422" cy="307777"/>
            <a:chOff x="287520" y="1392181"/>
            <a:chExt cx="3853422" cy="307777"/>
          </a:xfrm>
        </p:grpSpPr>
        <p:sp>
          <p:nvSpPr>
            <p:cNvPr id="6" name="TextBox 5"/>
            <p:cNvSpPr txBox="1"/>
            <p:nvPr/>
          </p:nvSpPr>
          <p:spPr>
            <a:xfrm>
              <a:off x="420052" y="1392181"/>
              <a:ext cx="3720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Ⅴ. </a:t>
              </a:r>
              <a:r>
                <a:rPr lang="ko-KR" altLang="en-US" sz="1400" dirty="0" smtClean="0"/>
                <a:t>분석 </a:t>
              </a:r>
              <a:r>
                <a:rPr lang="ko-KR" altLang="en-US" sz="1400" dirty="0"/>
                <a:t>결과 반출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7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반출 불가 예시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8" name="모서리가 둥근 직사각형 7"/>
          <p:cNvSpPr/>
          <p:nvPr/>
        </p:nvSpPr>
        <p:spPr>
          <a:xfrm>
            <a:off x="2397245" y="2636912"/>
            <a:ext cx="943361" cy="42132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397245" y="3284984"/>
            <a:ext cx="943361" cy="42132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397245" y="3906680"/>
            <a:ext cx="943361" cy="42132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97245" y="4725144"/>
            <a:ext cx="943361" cy="1656184"/>
          </a:xfrm>
          <a:prstGeom prst="roundRect">
            <a:avLst>
              <a:gd name="adj" fmla="val 1029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19872" y="2636912"/>
            <a:ext cx="899550" cy="3744416"/>
          </a:xfrm>
          <a:prstGeom prst="roundRect">
            <a:avLst>
              <a:gd name="adj" fmla="val 7870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880581" y="3243619"/>
            <a:ext cx="2634068" cy="504056"/>
          </a:xfrm>
          <a:prstGeom prst="wedgeRoundRectCallout">
            <a:avLst>
              <a:gd name="adj1" fmla="val -70829"/>
              <a:gd name="adj2" fmla="val 14515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집계값이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 </a:t>
            </a:r>
            <a:r>
              <a:rPr lang="ko-KR" altLang="en-US" sz="1400" dirty="0" smtClean="0"/>
              <a:t>이하인 결과들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26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0784" y="301350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/>
              <a:t>감사합니다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05104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컨설팅\9-8 SAS 교육\edu\3. 접속후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03936" y="1177007"/>
            <a:ext cx="3766860" cy="307777"/>
            <a:chOff x="287520" y="1392181"/>
            <a:chExt cx="3766860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420052" y="1392181"/>
              <a:ext cx="36343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SAS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 접속 결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과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15" name="모서리가 둥근 사각형 설명선 14"/>
          <p:cNvSpPr/>
          <p:nvPr/>
        </p:nvSpPr>
        <p:spPr>
          <a:xfrm>
            <a:off x="7164288" y="4509120"/>
            <a:ext cx="1224135" cy="504056"/>
          </a:xfrm>
          <a:prstGeom prst="wedgeRoundRectCallout">
            <a:avLst>
              <a:gd name="adj1" fmla="val 47678"/>
              <a:gd name="adj2" fmla="val 25155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SAS </a:t>
            </a:r>
            <a:r>
              <a:rPr lang="ko-KR" altLang="en-US" sz="1400" dirty="0" smtClean="0"/>
              <a:t>서버에 접속됨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0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컨설팅\9-8 SAS 교육\edu\3.1 접속후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3936" y="1177007"/>
            <a:ext cx="3507174" cy="307777"/>
            <a:chOff x="287520" y="1392181"/>
            <a:chExt cx="3507174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20052" y="1392181"/>
              <a:ext cx="3374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프로그래밍 환경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20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컨설팅\9-8 SAS 교육\edu\4. libname 지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3507174" cy="307777"/>
            <a:chOff x="287520" y="1392181"/>
            <a:chExt cx="3507174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3374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라이브러리 지정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11" name="모서리가 둥근 사각형 설명선 10"/>
          <p:cNvSpPr/>
          <p:nvPr/>
        </p:nvSpPr>
        <p:spPr>
          <a:xfrm>
            <a:off x="5436096" y="2276872"/>
            <a:ext cx="3096344" cy="432048"/>
          </a:xfrm>
          <a:prstGeom prst="wedgeRoundRectCallout">
            <a:avLst>
              <a:gd name="adj1" fmla="val -60008"/>
              <a:gd name="adj2" fmla="val 109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‘/userdata01/room005/</a:t>
            </a:r>
            <a:r>
              <a:rPr lang="en-US" altLang="ko-KR" sz="1400" dirty="0" err="1" smtClean="0"/>
              <a:t>data_source</a:t>
            </a:r>
            <a:r>
              <a:rPr lang="en-US" altLang="ko-KR" sz="1400" dirty="0" smtClean="0"/>
              <a:t>’;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242316"/>
              </p:ext>
            </p:extLst>
          </p:nvPr>
        </p:nvGraphicFramePr>
        <p:xfrm>
          <a:off x="2699792" y="3645024"/>
          <a:ext cx="25654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631601605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358848955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room001 ~ room010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98423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room011 ~ room020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0890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userdata03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room021 ~ room030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80584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userdata04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room031 ~ room040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15166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userdata05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room041 ~ room050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78160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userdata06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room051 ~ room060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48999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userdata07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room061 ~ room070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98097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userdata08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room071 ~ room080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261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userdata09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room081 ~ room090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61332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userdata10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room091 ~ room100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652494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923699"/>
              </p:ext>
            </p:extLst>
          </p:nvPr>
        </p:nvGraphicFramePr>
        <p:xfrm>
          <a:off x="5445905" y="3645024"/>
          <a:ext cx="24892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619">
                  <a:extLst>
                    <a:ext uri="{9D8B030D-6E8A-4147-A177-3AD203B41FA5}">
                      <a16:colId xmlns:a16="http://schemas.microsoft.com/office/drawing/2014/main" val="3039012043"/>
                    </a:ext>
                  </a:extLst>
                </a:gridCol>
                <a:gridCol w="1661581">
                  <a:extLst>
                    <a:ext uri="{9D8B030D-6E8A-4147-A177-3AD203B41FA5}">
                      <a16:colId xmlns:a16="http://schemas.microsoft.com/office/drawing/2014/main" val="369868764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room101 ~ room110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98775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userdata12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room111 ~ room120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14912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userdata13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room121 ~ room130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8211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room131 ~ room140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3630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room141 ~ room150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56477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userdata16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room151 ~ room160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40071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userdata17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room161 ~ room170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88977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userdata18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room171 ~ room180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40496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userdata19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room181 ~ room190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7632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userdata20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room191 ~ room200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530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D:\컨설팅\9-8 SAS 교육\edu\4.1 libname 지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73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350353" cy="307777"/>
            <a:chOff x="287520" y="1392181"/>
            <a:chExt cx="4350353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2178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라이브러리 지정 결과 확인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11" name="모서리가 둥근 직사각형 10"/>
          <p:cNvSpPr/>
          <p:nvPr/>
        </p:nvSpPr>
        <p:spPr>
          <a:xfrm>
            <a:off x="2691000" y="4400272"/>
            <a:ext cx="3384376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97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92888"/>
            <a:ext cx="2133600" cy="365125"/>
          </a:xfrm>
        </p:spPr>
        <p:txBody>
          <a:bodyPr/>
          <a:lstStyle/>
          <a:p>
            <a:pPr algn="ctr"/>
            <a:fld id="{928214B7-5181-4EF1-926A-09248E6011BF}" type="slidenum">
              <a:rPr lang="ko-KR" altLang="en-US" smtClean="0"/>
              <a:pPr algn="ctr"/>
              <a:t>16</a:t>
            </a:fld>
            <a:endParaRPr lang="ko-KR" altLang="en-US" dirty="0"/>
          </a:p>
        </p:txBody>
      </p:sp>
      <p:pic>
        <p:nvPicPr>
          <p:cNvPr id="6146" name="Picture 2" descr="D:\컨설팅\9-8 SAS 교육\edu2\1. 실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:\컨설팅\9-8 SAS 교육\edu2\1.2 실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8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컨설팅\9-8 SAS 교육\edu2\1.3 실행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컨설팅\9-8 SAS 교육\edu2\1.4 실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43608" y="1412776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분석 및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반출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(1/2)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46919" y="980728"/>
            <a:ext cx="23230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Contents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71600" y="1916832"/>
            <a:ext cx="3600400" cy="3858627"/>
            <a:chOff x="307901" y="5025008"/>
            <a:chExt cx="3191133" cy="3858627"/>
          </a:xfrm>
        </p:grpSpPr>
        <p:grpSp>
          <p:nvGrpSpPr>
            <p:cNvPr id="10" name="그룹 9"/>
            <p:cNvGrpSpPr/>
            <p:nvPr/>
          </p:nvGrpSpPr>
          <p:grpSpPr>
            <a:xfrm>
              <a:off x="307901" y="5025008"/>
              <a:ext cx="3191133" cy="415755"/>
              <a:chOff x="307901" y="5025008"/>
              <a:chExt cx="3191133" cy="41575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07901" y="5025008"/>
                <a:ext cx="2530144" cy="415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ko-KR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Ⅰ. SAS </a:t>
                </a:r>
                <a:r>
                  <a:rPr lang="ko-KR" altLang="en-US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분석 환경</a:t>
                </a: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2130882" y="5263535"/>
                <a:ext cx="136815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488225" y="5457056"/>
              <a:ext cx="2946986" cy="3426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1" hangingPunct="1">
                <a:lnSpc>
                  <a:spcPts val="2000"/>
                </a:lnSpc>
                <a:defRPr sz="1300" spc="-3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맑은 고딕" pitchFamily="50" charset="-127"/>
                </a:defRPr>
              </a:lvl1pPr>
              <a:lvl2pPr marL="742950" indent="-285750" eaLnBrk="0" hangingPunct="0"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9pPr>
            </a:lstStyle>
            <a:p>
              <a:pPr marL="228600" indent="-228600" algn="dist"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원격 연구 분석 시스템 접속 결과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</a:t>
              </a:r>
              <a:r>
                <a:rPr lang="en-US" altLang="ko-KR" sz="8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</a:t>
              </a:r>
              <a:r>
                <a:rPr lang="en-US" altLang="ko-KR" sz="11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</a:t>
              </a:r>
              <a:endPara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endParaRPr>
            </a:p>
            <a:p>
              <a:pPr marL="228600" indent="-228600" algn="dist">
                <a:buAutoNum type="arabicPeriod"/>
              </a:pP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SAS 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서버 접속 환경 만들기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</a:t>
              </a:r>
              <a:r>
                <a:rPr lang="en-US" altLang="ko-KR" sz="11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2</a:t>
              </a:r>
            </a:p>
            <a:p>
              <a:pPr marL="228600" indent="-228600" algn="dist">
                <a:buAutoNum type="arabicPeriod"/>
              </a:pP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SAS 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서버 접속 결과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5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프로그래밍 환경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6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라이브러리 지정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-------------------------------------------</a:t>
              </a:r>
              <a:r>
                <a:rPr lang="en-US" altLang="ko-KR" sz="11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7</a:t>
              </a:r>
              <a:endPara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endParaRP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라이브러리 지정 결과 확인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8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제공된 데이터 확인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9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제공된 데이터 내용 확인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10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결과물 만들기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11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결과 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excel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로 내보내기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12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SAS 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스크립트 내보내기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15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반출 준비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(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파일 준비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)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16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반출 준비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(</a:t>
              </a:r>
              <a:r>
                <a:rPr lang="en-US" altLang="ko-KR" sz="1100" spc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data_out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 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폴더로 복사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)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</a:t>
              </a:r>
              <a:r>
                <a:rPr lang="en-US" altLang="ko-KR" sz="8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17  </a:t>
              </a:r>
              <a:endPara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572000" y="1916832"/>
            <a:ext cx="3816424" cy="477054"/>
            <a:chOff x="307901" y="5025008"/>
            <a:chExt cx="3240360" cy="477054"/>
          </a:xfrm>
        </p:grpSpPr>
        <p:sp>
          <p:nvSpPr>
            <p:cNvPr id="17" name="TextBox 16"/>
            <p:cNvSpPr txBox="1"/>
            <p:nvPr/>
          </p:nvSpPr>
          <p:spPr>
            <a:xfrm>
              <a:off x="307901" y="5025008"/>
              <a:ext cx="25301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Ⅱ</a:t>
              </a: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R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분석 환경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2180109" y="5263535"/>
              <a:ext cx="136815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4572000" y="3886016"/>
            <a:ext cx="3888432" cy="477054"/>
            <a:chOff x="379909" y="5025008"/>
            <a:chExt cx="3166715" cy="477054"/>
          </a:xfrm>
        </p:grpSpPr>
        <p:sp>
          <p:nvSpPr>
            <p:cNvPr id="23" name="TextBox 22"/>
            <p:cNvSpPr txBox="1"/>
            <p:nvPr/>
          </p:nvSpPr>
          <p:spPr>
            <a:xfrm>
              <a:off x="379909" y="5025008"/>
              <a:ext cx="24581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</a:t>
              </a: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SPSS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분석 환경</a:t>
              </a: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928081" y="5263535"/>
              <a:ext cx="16185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831230" y="2299806"/>
            <a:ext cx="348246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eaLnBrk="1" hangingPunct="1">
              <a:lnSpc>
                <a:spcPts val="2000"/>
              </a:lnSpc>
              <a:defRPr sz="13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itchFamily="50" charset="-127"/>
              </a:defRPr>
            </a:lvl1pPr>
            <a:lvl2pPr marL="742950" indent="-28575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R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서버 접속 하기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18</a:t>
            </a:r>
          </a:p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R Studio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초기 화면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------------------------------1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9</a:t>
            </a:r>
          </a:p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Working Directory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지정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------------------------2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0</a:t>
            </a:r>
          </a:p>
          <a:p>
            <a:pPr marL="228600" indent="-228600" algn="dist">
              <a:buFontTx/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SAS file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읽어 오기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2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1</a:t>
            </a:r>
          </a:p>
          <a:p>
            <a:pPr marL="228600" indent="-228600" algn="dist">
              <a:buFontTx/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R Studio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를 이용한 연구 결과 반출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(upload)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---22</a:t>
            </a:r>
            <a:endParaRPr lang="en-US" altLang="ko-KR" sz="1100" spc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R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패키지 설치 요청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-----------------------------2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3 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860032" y="4350599"/>
            <a:ext cx="3324941" cy="111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eaLnBrk="1" hangingPunct="1">
              <a:lnSpc>
                <a:spcPts val="2000"/>
              </a:lnSpc>
              <a:defRPr sz="13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itchFamily="50" charset="-127"/>
              </a:defRPr>
            </a:lvl1pPr>
            <a:lvl2pPr marL="742950" indent="-28575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228600" indent="-228600" algn="dist"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원격 연구 분석 시스템 접속 결과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24</a:t>
            </a:r>
          </a:p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IBMSPSS Statistics </a:t>
            </a:r>
            <a:r>
              <a:rPr lang="ko-KR" altLang="en-US" sz="1100" spc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실행화면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29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데이터 파일 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30</a:t>
            </a: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분석결과를 내보내기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37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6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컨설팅\9-8 SAS 교육\edu2\1.5 실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771800" y="2204864"/>
            <a:ext cx="4104456" cy="47667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컨설팅\9-8 SAS 교육\edu2\1.55 실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195736" y="1265704"/>
            <a:ext cx="1584176" cy="3823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9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컨설팅\9-8 SAS 교육\edu2\1.6 실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9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컨설팅\9-8 SAS 교육\edu2\1.7 실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483768" y="1700808"/>
            <a:ext cx="4968552" cy="79208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D:\컨설팅\9-8 SAS 교육\edu\5. 파일 위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3749228" cy="307777"/>
            <a:chOff x="287520" y="1392181"/>
            <a:chExt cx="3749228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36166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제공된 데이터 확인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11" name="Picture 3" descr="D:\컨설팅\9-8 SAS 교육\edu\5.1 파일 위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30" y="3717312"/>
            <a:ext cx="4677066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컨설팅\9-8 SAS 교육\edu\5.2 파일 위치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399" y="4076113"/>
            <a:ext cx="4677065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98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컨설팅\9-8 SAS 교육\edu2\2. 컨텐츠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4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컨설팅\9-8 SAS 교육\edu\5.2 파일 위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69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D:\컨설팅\9-8 SAS 교육\edu\5.3 파일 위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36" y="1916113"/>
            <a:ext cx="8017827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936" y="1177007"/>
            <a:ext cx="4170817" cy="307777"/>
            <a:chOff x="287520" y="1392181"/>
            <a:chExt cx="4170817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420052" y="1392181"/>
              <a:ext cx="4038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제공된 데이터 내용 확인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753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컨설팅\9-8 SAS 교육\R edu\5.4 파일 위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936" y="1177007"/>
            <a:ext cx="3327637" cy="307777"/>
            <a:chOff x="287520" y="1392181"/>
            <a:chExt cx="3327637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420052" y="1392181"/>
              <a:ext cx="31951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9.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결과물 만들기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6147" name="Picture 3" descr="D:\컨설팅\9-8 SAS 교육\R edu\6. 작업 결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99" y="4102717"/>
            <a:ext cx="4677065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74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92888"/>
            <a:ext cx="2133600" cy="365125"/>
          </a:xfrm>
        </p:spPr>
        <p:txBody>
          <a:bodyPr/>
          <a:lstStyle/>
          <a:p>
            <a:pPr algn="ctr"/>
            <a:fld id="{928214B7-5181-4EF1-926A-09248E6011BF}" type="slidenum">
              <a:rPr lang="ko-KR" altLang="en-US" smtClean="0"/>
              <a:pPr algn="ctr"/>
              <a:t>29</a:t>
            </a:fld>
            <a:endParaRPr lang="ko-KR" altLang="en-US" dirty="0"/>
          </a:p>
        </p:txBody>
      </p:sp>
      <p:pic>
        <p:nvPicPr>
          <p:cNvPr id="3" name="Picture 2" descr="D:\컨설팅\9-8 SAS 교육\R edu\5.4 파일 위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71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43608" y="1412776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분석 및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반출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(2/2)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46919" y="980728"/>
            <a:ext cx="23230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Contents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1600" y="1916832"/>
            <a:ext cx="3600400" cy="477054"/>
            <a:chOff x="307901" y="5025008"/>
            <a:chExt cx="3191133" cy="477054"/>
          </a:xfrm>
        </p:grpSpPr>
        <p:sp>
          <p:nvSpPr>
            <p:cNvPr id="12" name="TextBox 11"/>
            <p:cNvSpPr txBox="1"/>
            <p:nvPr/>
          </p:nvSpPr>
          <p:spPr>
            <a:xfrm>
              <a:off x="307901" y="5025008"/>
              <a:ext cx="25301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STATA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분석 환경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130882" y="5263535"/>
              <a:ext cx="136815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4572000" y="1916832"/>
            <a:ext cx="3816424" cy="477054"/>
            <a:chOff x="307901" y="5025008"/>
            <a:chExt cx="3240360" cy="477054"/>
          </a:xfrm>
        </p:grpSpPr>
        <p:sp>
          <p:nvSpPr>
            <p:cNvPr id="17" name="TextBox 16"/>
            <p:cNvSpPr txBox="1"/>
            <p:nvPr/>
          </p:nvSpPr>
          <p:spPr>
            <a:xfrm>
              <a:off x="307901" y="5025008"/>
              <a:ext cx="25301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Ⅴ</a:t>
              </a: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분석 결과 반출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2080928" y="5263535"/>
              <a:ext cx="146733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113047" y="2420888"/>
            <a:ext cx="3450250" cy="188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eaLnBrk="1" hangingPunct="1">
              <a:lnSpc>
                <a:spcPts val="2000"/>
              </a:lnSpc>
              <a:defRPr sz="13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itchFamily="50" charset="-127"/>
              </a:defRPr>
            </a:lvl1pPr>
            <a:lvl2pPr marL="742950" indent="-28575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228600" indent="-228600" algn="dist"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원격 연구 분석 시스템 접속 결과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39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AutoNum type="arabicPeriod"/>
            </a:pP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Stata </a:t>
            </a: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프로그램 실행 화면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44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데이터 파일 열기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(Stata, SAS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)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45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실제 제공된 데이터 확인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48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데이터를 엑셀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(Excel)</a:t>
            </a: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로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내보내기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49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분석결과를 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pdf, txt</a:t>
            </a: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로 내보내기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50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그래프를 그림파일로 내보내기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51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826428" y="2348880"/>
            <a:ext cx="341797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eaLnBrk="1" hangingPunct="1">
              <a:lnSpc>
                <a:spcPts val="2000"/>
              </a:lnSpc>
              <a:defRPr sz="13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itchFamily="50" charset="-127"/>
              </a:defRPr>
            </a:lvl1pPr>
            <a:lvl2pPr marL="742950" indent="-28575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228600" indent="-228600" algn="dist"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반출 신청 하기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52</a:t>
            </a:r>
          </a:p>
          <a:p>
            <a:pPr marL="228600" indent="-228600" algn="dist"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분석결과표 반출 기준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53</a:t>
            </a:r>
          </a:p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Excel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예시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54</a:t>
            </a: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이미지 예시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56</a:t>
            </a:r>
          </a:p>
          <a:p>
            <a:pPr marL="228600" indent="-228600" algn="dist">
              <a:buFontTx/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SAS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스크립트 예시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57</a:t>
            </a: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반출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불가 예시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58 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52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92888"/>
            <a:ext cx="2133600" cy="365125"/>
          </a:xfrm>
        </p:spPr>
        <p:txBody>
          <a:bodyPr/>
          <a:lstStyle/>
          <a:p>
            <a:pPr algn="ctr"/>
            <a:fld id="{928214B7-5181-4EF1-926A-09248E6011BF}" type="slidenum">
              <a:rPr lang="ko-KR" altLang="en-US" smtClean="0"/>
              <a:pPr algn="ctr"/>
              <a:t>30</a:t>
            </a:fld>
            <a:endParaRPr lang="ko-KR" altLang="en-US" dirty="0"/>
          </a:p>
        </p:txBody>
      </p:sp>
      <p:pic>
        <p:nvPicPr>
          <p:cNvPr id="3" name="Picture 3" descr="D:\컨설팅\9-8 SAS 교육\R edu\6. 작업 결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9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03936" y="1177007"/>
            <a:ext cx="4513988" cy="307777"/>
            <a:chOff x="287520" y="1392181"/>
            <a:chExt cx="4513988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20052" y="1392181"/>
              <a:ext cx="4381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결과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내보내기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(1/3)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7171" name="Picture 3" descr="D:\컨설팅\9-8 SAS 교육\R edu\6.1 작업 결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8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컨설팅\9-8 SAS 교육\edu\6.2 작업 결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853336"/>
            <a:ext cx="5172895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513988" cy="307777"/>
            <a:chOff x="287520" y="1392181"/>
            <a:chExt cx="4513988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381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10.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결과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내보내기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(2/3)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13</a:t>
            </a:r>
            <a:endParaRPr lang="ko-KR" altLang="en-US" dirty="0"/>
          </a:p>
        </p:txBody>
      </p:sp>
      <p:pic>
        <p:nvPicPr>
          <p:cNvPr id="3" name="Picture 2" descr="D:\컨설팅\9-8 SAS 교육\edu\6.3 작업 결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50" y="1177007"/>
            <a:ext cx="6901082" cy="4802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82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컨설팅\9-8 SAS 교육\edu\6.4 작업 결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43" y="1916113"/>
            <a:ext cx="511757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513988" cy="307777"/>
            <a:chOff x="287520" y="1392181"/>
            <a:chExt cx="4513988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381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결과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내보내기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(3/3)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8194" name="Picture 2" descr="D:\컨설팅\9-8 SAS 교육\R edu\6.5 작업 결과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9832" y="2492896"/>
            <a:ext cx="5660465" cy="396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9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컨설팅\9-8 SAS 교육\edu\6.6 작업 결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87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컨설팅\9-8 SAS 교육\edu\6.7 작업 결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780928"/>
            <a:ext cx="5172895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162802" cy="307777"/>
            <a:chOff x="287520" y="1392181"/>
            <a:chExt cx="4162802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030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11. SAS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스크립트 내보내기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99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컨설팅\9-8 SAS 교육\edu\6.8 작업 결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03936" y="1177007"/>
            <a:ext cx="4020135" cy="307777"/>
            <a:chOff x="287520" y="1392181"/>
            <a:chExt cx="4020135" cy="307777"/>
          </a:xfrm>
        </p:grpSpPr>
        <p:sp>
          <p:nvSpPr>
            <p:cNvPr id="4" name="TextBox 3"/>
            <p:cNvSpPr txBox="1"/>
            <p:nvPr/>
          </p:nvSpPr>
          <p:spPr>
            <a:xfrm>
              <a:off x="420052" y="1392181"/>
              <a:ext cx="3887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12.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반출 준비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 준비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9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92888"/>
            <a:ext cx="2133600" cy="365125"/>
          </a:xfrm>
        </p:spPr>
        <p:txBody>
          <a:bodyPr/>
          <a:lstStyle/>
          <a:p>
            <a:pPr algn="ctr"/>
            <a:fld id="{928214B7-5181-4EF1-926A-09248E6011BF}" type="slidenum">
              <a:rPr lang="ko-KR" altLang="en-US" smtClean="0"/>
              <a:pPr algn="ctr"/>
              <a:t>36</a:t>
            </a:fld>
            <a:endParaRPr lang="ko-KR" altLang="en-US" dirty="0"/>
          </a:p>
        </p:txBody>
      </p:sp>
      <p:pic>
        <p:nvPicPr>
          <p:cNvPr id="3" name="Picture 2" descr="D:\컨설팅\9-8 SAS 교육\edu\6.8 작업 결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컨설팅\9-8 SAS 교육\edu\6.9 작업 결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22" y="1916113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936" y="1177007"/>
            <a:ext cx="4969112" cy="307777"/>
            <a:chOff x="287520" y="1392181"/>
            <a:chExt cx="4969112" cy="307777"/>
          </a:xfrm>
        </p:grpSpPr>
        <p:sp>
          <p:nvSpPr>
            <p:cNvPr id="8" name="TextBox 7"/>
            <p:cNvSpPr txBox="1"/>
            <p:nvPr/>
          </p:nvSpPr>
          <p:spPr>
            <a:xfrm>
              <a:off x="420052" y="1392181"/>
              <a:ext cx="4836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13.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반출 준비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data_out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폴더로 복사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왼쪽으로 구부러진 화살표 1"/>
          <p:cNvSpPr/>
          <p:nvPr/>
        </p:nvSpPr>
        <p:spPr>
          <a:xfrm rot="2711064">
            <a:off x="2674150" y="3114033"/>
            <a:ext cx="544233" cy="3199418"/>
          </a:xfrm>
          <a:prstGeom prst="curvedLeftArrow">
            <a:avLst>
              <a:gd name="adj1" fmla="val 4297"/>
              <a:gd name="adj2" fmla="val 23085"/>
              <a:gd name="adj3" fmla="val 106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427984" y="3645024"/>
            <a:ext cx="1224135" cy="504056"/>
          </a:xfrm>
          <a:prstGeom prst="wedgeRoundRectCallout">
            <a:avLst>
              <a:gd name="adj1" fmla="val -116800"/>
              <a:gd name="adj2" fmla="val 875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Drag &amp; drop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62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43608" y="1412776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분석 및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반출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46919" y="980728"/>
            <a:ext cx="23230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Contents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483768" y="1916832"/>
            <a:ext cx="3816424" cy="477054"/>
            <a:chOff x="307901" y="5025008"/>
            <a:chExt cx="3240360" cy="477054"/>
          </a:xfrm>
        </p:grpSpPr>
        <p:sp>
          <p:nvSpPr>
            <p:cNvPr id="17" name="TextBox 16"/>
            <p:cNvSpPr txBox="1"/>
            <p:nvPr/>
          </p:nvSpPr>
          <p:spPr>
            <a:xfrm>
              <a:off x="307901" y="5025008"/>
              <a:ext cx="25301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Ⅱ</a:t>
              </a: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R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분석 환경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2180109" y="5263535"/>
              <a:ext cx="136815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742998" y="2299806"/>
            <a:ext cx="348246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eaLnBrk="1" hangingPunct="1">
              <a:lnSpc>
                <a:spcPts val="2000"/>
              </a:lnSpc>
              <a:defRPr sz="13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itchFamily="50" charset="-127"/>
              </a:defRPr>
            </a:lvl1pPr>
            <a:lvl2pPr marL="742950" indent="-28575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R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서버 접속 하기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18</a:t>
            </a:r>
          </a:p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R Studio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초기 화면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------------------------------1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9</a:t>
            </a:r>
          </a:p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Working Directory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지정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------------------------2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0</a:t>
            </a:r>
          </a:p>
          <a:p>
            <a:pPr marL="228600" indent="-228600" algn="dist">
              <a:buFontTx/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SAS file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읽어 오기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2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1</a:t>
            </a:r>
          </a:p>
          <a:p>
            <a:pPr marL="228600" indent="-228600" algn="dist">
              <a:buFontTx/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R Studio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를 이용한 연구 결과 반출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(upload)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---22</a:t>
            </a:r>
            <a:endParaRPr lang="en-US" altLang="ko-KR" sz="1100" spc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R </a:t>
            </a: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패키지 설치 요청</a:t>
            </a:r>
            <a:r>
              <a:rPr lang="en-US" altLang="ko-KR" sz="11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-----------------------------2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3 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3936" y="1177007"/>
            <a:ext cx="3415803" cy="307777"/>
            <a:chOff x="287520" y="1392181"/>
            <a:chExt cx="3415803" cy="307777"/>
          </a:xfrm>
        </p:grpSpPr>
        <p:sp>
          <p:nvSpPr>
            <p:cNvPr id="3" name="TextBox 2"/>
            <p:cNvSpPr txBox="1"/>
            <p:nvPr/>
          </p:nvSpPr>
          <p:spPr>
            <a:xfrm>
              <a:off x="420052" y="1392181"/>
              <a:ext cx="3283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Ⅱ. </a:t>
              </a:r>
              <a:r>
                <a:rPr lang="en-US" altLang="ko-KR" sz="1400" dirty="0" smtClean="0"/>
                <a:t>R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R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 접속 하기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 descr="D:\컨설팅\9-8 SAS 교육\R edu\1. 접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6" y="1916113"/>
            <a:ext cx="8017827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4932040" y="2911905"/>
            <a:ext cx="1224135" cy="504056"/>
          </a:xfrm>
          <a:prstGeom prst="wedgeRoundRectCallout">
            <a:avLst>
              <a:gd name="adj1" fmla="val -114645"/>
              <a:gd name="adj2" fmla="val 10154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배정받은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개인 </a:t>
            </a:r>
            <a:r>
              <a:rPr lang="en-US" altLang="ko-KR" sz="1400" dirty="0" smtClean="0"/>
              <a:t>ID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436097" y="3654950"/>
            <a:ext cx="1224135" cy="504056"/>
          </a:xfrm>
          <a:prstGeom prst="wedgeRoundRectCallout">
            <a:avLst>
              <a:gd name="adj1" fmla="val -150557"/>
              <a:gd name="adj2" fmla="val 300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개인 </a:t>
            </a:r>
            <a:r>
              <a:rPr lang="en-US" altLang="ko-KR" sz="1400" dirty="0" smtClean="0"/>
              <a:t>ID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패스워</a:t>
            </a:r>
            <a:r>
              <a:rPr lang="ko-KR" altLang="en-US" sz="1400" dirty="0"/>
              <a:t>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3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92888"/>
            <a:ext cx="2133600" cy="365125"/>
          </a:xfrm>
        </p:spPr>
        <p:txBody>
          <a:bodyPr/>
          <a:lstStyle/>
          <a:p>
            <a:pPr algn="ctr"/>
            <a:fld id="{928214B7-5181-4EF1-926A-09248E6011BF}" type="slidenum">
              <a:rPr lang="ko-KR" altLang="en-US" smtClean="0"/>
              <a:pPr algn="ctr"/>
              <a:t>4</a:t>
            </a:fld>
            <a:endParaRPr lang="ko-KR" altLang="en-US" dirty="0"/>
          </a:p>
        </p:txBody>
      </p:sp>
      <p:pic>
        <p:nvPicPr>
          <p:cNvPr id="1026" name="Picture 2" descr="D:\컨설팅\9-8 SAS 교육\desktop(최재석)\1. 바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95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67544" y="26376"/>
            <a:ext cx="856849" cy="764704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3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3936" y="1177007"/>
            <a:ext cx="3574693" cy="307777"/>
            <a:chOff x="287520" y="1392181"/>
            <a:chExt cx="3574693" cy="307777"/>
          </a:xfrm>
        </p:grpSpPr>
        <p:sp>
          <p:nvSpPr>
            <p:cNvPr id="3" name="TextBox 2"/>
            <p:cNvSpPr txBox="1"/>
            <p:nvPr/>
          </p:nvSpPr>
          <p:spPr>
            <a:xfrm>
              <a:off x="420052" y="1392181"/>
              <a:ext cx="3442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Ⅱ. </a:t>
              </a:r>
              <a:r>
                <a:rPr lang="en-US" altLang="ko-KR" sz="1400" dirty="0" smtClean="0"/>
                <a:t>R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R Studio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초기 화면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1" name="Picture 3" descr="D:\컨설팅\9-8 SAS 교육\R edu\1.1 접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34" y="1916113"/>
            <a:ext cx="8017827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76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컨설팅\9-8 SAS 교육\edu2\3.5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188" y="1918226"/>
            <a:ext cx="7489204" cy="459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3936" y="1177007"/>
            <a:ext cx="3956784" cy="307777"/>
            <a:chOff x="287520" y="1392181"/>
            <a:chExt cx="3956784" cy="307777"/>
          </a:xfrm>
        </p:grpSpPr>
        <p:sp>
          <p:nvSpPr>
            <p:cNvPr id="4" name="TextBox 3"/>
            <p:cNvSpPr txBox="1"/>
            <p:nvPr/>
          </p:nvSpPr>
          <p:spPr>
            <a:xfrm>
              <a:off x="420052" y="1392181"/>
              <a:ext cx="38242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Ⅱ. </a:t>
              </a:r>
              <a:r>
                <a:rPr lang="en-US" altLang="ko-KR" sz="1400" dirty="0" smtClean="0"/>
                <a:t>R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Working Directory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지정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2796014" y="2348880"/>
            <a:ext cx="2064018" cy="504056"/>
          </a:xfrm>
          <a:prstGeom prst="wedgeRoundRectCallout">
            <a:avLst>
              <a:gd name="adj1" fmla="val -91165"/>
              <a:gd name="adj2" fmla="val 1714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Setwd</a:t>
            </a:r>
            <a:r>
              <a:rPr lang="en-US" altLang="ko-KR" sz="1400" dirty="0" smtClean="0"/>
              <a:t>(“~/working”)</a:t>
            </a:r>
          </a:p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ctrl+{Enter}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516216" y="3421354"/>
            <a:ext cx="2064018" cy="504056"/>
          </a:xfrm>
          <a:prstGeom prst="wedgeRoundRectCallout">
            <a:avLst>
              <a:gd name="adj1" fmla="val -2186"/>
              <a:gd name="adj2" fmla="val 1748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More …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99592" y="3450129"/>
            <a:ext cx="1060453" cy="22325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9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611188" y="1918227"/>
            <a:ext cx="7489204" cy="4597363"/>
            <a:chOff x="0" y="0"/>
            <a:chExt cx="9469315" cy="5865585"/>
          </a:xfrm>
        </p:grpSpPr>
        <p:pic>
          <p:nvPicPr>
            <p:cNvPr id="10" name="Picture 2" descr="D:\컨설팅\9-8 SAS 교육\edu2\3.2 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9469315" cy="58655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323528" y="1583168"/>
              <a:ext cx="4968552" cy="2880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60256" y="5202824"/>
              <a:ext cx="4968552" cy="2880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940152" y="1727184"/>
              <a:ext cx="3168352" cy="2880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3936" y="1177007"/>
            <a:ext cx="3503968" cy="307777"/>
            <a:chOff x="287520" y="1392181"/>
            <a:chExt cx="3503968" cy="307777"/>
          </a:xfrm>
        </p:grpSpPr>
        <p:sp>
          <p:nvSpPr>
            <p:cNvPr id="4" name="TextBox 3"/>
            <p:cNvSpPr txBox="1"/>
            <p:nvPr/>
          </p:nvSpPr>
          <p:spPr>
            <a:xfrm>
              <a:off x="420052" y="1392181"/>
              <a:ext cx="3371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Ⅱ. </a:t>
              </a:r>
              <a:r>
                <a:rPr lang="en-US" altLang="ko-KR" sz="1400" dirty="0" smtClean="0"/>
                <a:t>R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 SAS file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읽어 오기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2483768" y="2348880"/>
            <a:ext cx="3456384" cy="504056"/>
          </a:xfrm>
          <a:prstGeom prst="wedgeRoundRectCallout">
            <a:avLst>
              <a:gd name="adj1" fmla="val -63278"/>
              <a:gd name="adj2" fmla="val 13992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l</a:t>
            </a:r>
            <a:r>
              <a:rPr lang="en-US" altLang="ko-KR" sz="1400" dirty="0" smtClean="0"/>
              <a:t>ibrary(haven)</a:t>
            </a:r>
          </a:p>
          <a:p>
            <a:r>
              <a:rPr lang="en-US" altLang="ko-KR" sz="1400" dirty="0" err="1">
                <a:solidFill>
                  <a:srgbClr val="FF0000"/>
                </a:solidFill>
              </a:rPr>
              <a:t>r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ead_sas</a:t>
            </a:r>
            <a:r>
              <a:rPr lang="en-US" altLang="ko-KR" sz="1400" dirty="0" smtClean="0">
                <a:solidFill>
                  <a:srgbClr val="FF0000"/>
                </a:solidFill>
              </a:rPr>
              <a:t>(“</a:t>
            </a:r>
            <a:r>
              <a:rPr lang="ko-KR" altLang="en-US" sz="1400" dirty="0" smtClean="0">
                <a:solidFill>
                  <a:srgbClr val="FF0000"/>
                </a:solidFill>
              </a:rPr>
              <a:t>파일명</a:t>
            </a:r>
            <a:r>
              <a:rPr lang="en-US" altLang="ko-KR" sz="1400" dirty="0" smtClean="0">
                <a:solidFill>
                  <a:srgbClr val="FF0000"/>
                </a:solidFill>
              </a:rPr>
              <a:t>”,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catalog_file</a:t>
            </a:r>
            <a:r>
              <a:rPr lang="en-US" altLang="ko-KR" sz="1400" dirty="0" smtClean="0">
                <a:solidFill>
                  <a:srgbClr val="FF0000"/>
                </a:solidFill>
              </a:rPr>
              <a:t>=NULL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8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92888"/>
            <a:ext cx="2133600" cy="365125"/>
          </a:xfrm>
        </p:spPr>
        <p:txBody>
          <a:bodyPr/>
          <a:lstStyle/>
          <a:p>
            <a:pPr algn="ctr"/>
            <a:fld id="{928214B7-5181-4EF1-926A-09248E6011BF}" type="slidenum">
              <a:rPr lang="ko-KR" altLang="en-US" smtClean="0"/>
              <a:pPr algn="ctr"/>
              <a:t>43</a:t>
            </a:fld>
            <a:endParaRPr lang="ko-KR" altLang="en-US" dirty="0"/>
          </a:p>
        </p:txBody>
      </p:sp>
      <p:pic>
        <p:nvPicPr>
          <p:cNvPr id="16389" name="Picture 5" descr="D:\컨설팅\9-8 SAS 교육\edu2\3. 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컨설팅\9-8 SAS 교육\edu2\3.1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39018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23528" y="1340768"/>
            <a:ext cx="1152128" cy="2880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5088" y="5336376"/>
            <a:ext cx="1152128" cy="2880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" y="0"/>
            <a:ext cx="9144000" cy="6858000"/>
            <a:chOff x="0" y="0"/>
            <a:chExt cx="9469315" cy="5865585"/>
          </a:xfrm>
        </p:grpSpPr>
        <p:pic>
          <p:nvPicPr>
            <p:cNvPr id="18434" name="Picture 2" descr="D:\컨설팅\9-8 SAS 교육\edu2\3.2 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9469315" cy="58655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323528" y="1583168"/>
              <a:ext cx="4968552" cy="2880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60256" y="5202824"/>
              <a:ext cx="4968552" cy="2880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940152" y="1727184"/>
              <a:ext cx="3168352" cy="2880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7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컨설팅\9-8 SAS 교육\edu2\3.3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25088" y="1196752"/>
            <a:ext cx="5743056" cy="1872208"/>
          </a:xfrm>
          <a:prstGeom prst="roundRect">
            <a:avLst>
              <a:gd name="adj" fmla="val 8214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7020272" y="1052736"/>
            <a:ext cx="1224135" cy="504056"/>
          </a:xfrm>
          <a:prstGeom prst="wedgeRoundRectCallout">
            <a:avLst>
              <a:gd name="adj1" fmla="val -114645"/>
              <a:gd name="adj2" fmla="val 10154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더블 클릭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5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컨설팅\9-8 SAS 교육\edu2\3.4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323528" y="1727184"/>
            <a:ext cx="864096" cy="2880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7504" y="3356992"/>
            <a:ext cx="4896544" cy="2304256"/>
          </a:xfrm>
          <a:prstGeom prst="roundRect">
            <a:avLst>
              <a:gd name="adj" fmla="val 8272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컨설팅\9-8 SAS 교육\edu2\3.8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23528" y="1988840"/>
            <a:ext cx="4389149" cy="432048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6858000"/>
            <a:chOff x="0" y="0"/>
            <a:chExt cx="9442938" cy="5865585"/>
          </a:xfrm>
        </p:grpSpPr>
        <p:pic>
          <p:nvPicPr>
            <p:cNvPr id="21506" name="Picture 2" descr="D:\컨설팅\9-8 SAS 교육\edu2\3.5 R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0" y="0"/>
              <a:ext cx="9442938" cy="58655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323528" y="1943208"/>
              <a:ext cx="1368152" cy="28803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52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92888"/>
            <a:ext cx="2133600" cy="365125"/>
          </a:xfrm>
        </p:spPr>
        <p:txBody>
          <a:bodyPr/>
          <a:lstStyle/>
          <a:p>
            <a:pPr algn="ctr"/>
            <a:fld id="{928214B7-5181-4EF1-926A-09248E6011BF}" type="slidenum">
              <a:rPr lang="ko-KR" altLang="en-US" smtClean="0"/>
              <a:pPr algn="ctr"/>
              <a:t>5</a:t>
            </a:fld>
            <a:endParaRPr lang="ko-KR" altLang="en-US" dirty="0"/>
          </a:p>
        </p:txBody>
      </p:sp>
      <p:pic>
        <p:nvPicPr>
          <p:cNvPr id="2050" name="Picture 2" descr="D:\컨설팅\9-8 SAS 교육\desktop(최재석)\1.1 vp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0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D:\컨설팅\9-8 SAS 교육\edu2\3.6 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" y="1"/>
            <a:ext cx="9125342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7422436" y="2996953"/>
            <a:ext cx="1613731" cy="1296144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4344" y="4723681"/>
            <a:ext cx="1117198" cy="386468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09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컨설팅\9-8 SAS 교육\edu2\3.9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07504" y="3573016"/>
            <a:ext cx="4536504" cy="432048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컨설팅\9-8 SAS 교육\edu2\3.10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08058" y="3861048"/>
            <a:ext cx="3311814" cy="1368152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3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 descr="D:\컨설팅\9-8 SAS 교육\edu2\3.11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23528" y="2132856"/>
            <a:ext cx="1152128" cy="432048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5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컨설팅\9-8 SAS 교육\edu2\3.12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8708" y="3284984"/>
            <a:ext cx="5911443" cy="648072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923228" y="2060848"/>
            <a:ext cx="3041259" cy="288032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컨설팅\9-8 SAS 교육\edu2\3.13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07504" y="3752200"/>
            <a:ext cx="2952328" cy="1152128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8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:\컨설팅\9-8 SAS 교육\edu2\3.14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07504" y="4581128"/>
            <a:ext cx="3024336" cy="432048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012160" y="4293096"/>
            <a:ext cx="1872208" cy="288032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컨설팅\9-8 SAS 교육\edu2\3.15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81128" y="4797152"/>
            <a:ext cx="2736304" cy="360040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:\컨설팅\9-8 SAS 교육\edu2\3.16 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07504" y="3140968"/>
            <a:ext cx="1152128" cy="432048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012160" y="1628800"/>
            <a:ext cx="3456384" cy="1008112"/>
          </a:xfrm>
          <a:prstGeom prst="roundRect">
            <a:avLst>
              <a:gd name="adj" fmla="val 9036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1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컨설팅\9-8 SAS 교육\edu2\4. csv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1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92888"/>
            <a:ext cx="2133600" cy="365125"/>
          </a:xfrm>
        </p:spPr>
        <p:txBody>
          <a:bodyPr/>
          <a:lstStyle/>
          <a:p>
            <a:pPr algn="ctr"/>
            <a:fld id="{928214B7-5181-4EF1-926A-09248E6011BF}" type="slidenum">
              <a:rPr lang="ko-KR" altLang="en-US" smtClean="0"/>
              <a:pPr algn="ctr"/>
              <a:t>6</a:t>
            </a:fld>
            <a:endParaRPr lang="ko-KR" altLang="en-US" dirty="0"/>
          </a:p>
        </p:txBody>
      </p:sp>
      <p:pic>
        <p:nvPicPr>
          <p:cNvPr id="5122" name="Picture 2" descr="D:\컨설팅\9-8 SAS 교육\desktop(최재석)\1.4 vmw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86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:\컨설팅\9-8 SAS 교육\edu2\4.1 cs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9" y="0"/>
            <a:ext cx="90217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0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컨설팅\9-8 SAS 교육\edu2\4.3 cs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08288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0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D:\컨설팅\9-8 SAS 교육\edu2\4.4 cs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08288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8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컨설팅\9-8 SAS 교육\edu2\4.5 cs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627784" y="1930742"/>
            <a:ext cx="2232248" cy="346130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7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컨설팅\9-8 SAS 교육\edu2\4.6 cs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:\컨설팅\9-8 SAS 교육\edu2\4.7 cs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06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:\컨설팅\9-8 SAS 교육\edu2\4.8 cs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D:\컨설팅\9-8 SAS 교육\edu2\4.9 cs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851920" y="1628800"/>
            <a:ext cx="504056" cy="360040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:\컨설팅\9-8 SAS 교육\edu2\4.10 cs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611560" y="4797152"/>
            <a:ext cx="1800200" cy="504056"/>
          </a:xfrm>
          <a:prstGeom prst="roundRect">
            <a:avLst>
              <a:gd name="adj" fmla="val 9036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2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3936" y="1177007"/>
            <a:ext cx="5510158" cy="307777"/>
            <a:chOff x="287520" y="1392181"/>
            <a:chExt cx="5510158" cy="307777"/>
          </a:xfrm>
        </p:grpSpPr>
        <p:sp>
          <p:nvSpPr>
            <p:cNvPr id="3" name="TextBox 2"/>
            <p:cNvSpPr txBox="1"/>
            <p:nvPr/>
          </p:nvSpPr>
          <p:spPr>
            <a:xfrm>
              <a:off x="420052" y="1392181"/>
              <a:ext cx="5377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Ⅱ. </a:t>
              </a:r>
              <a:r>
                <a:rPr lang="en-US" altLang="ko-KR" sz="1400" dirty="0" smtClean="0"/>
                <a:t>R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5. R Studio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를 이용한 연구 결과 반출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(upload)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3" name="Picture 3" descr="D:\컨설팅\9-8 SAS 교육\R edu\3. 반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832"/>
            <a:ext cx="8017827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컨설팅\9-8 SAS 교육\R edu\3.1 반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29" y="4433825"/>
            <a:ext cx="3284243" cy="2307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컨설팅\9-8 SAS 교육\R edu\3.2 반출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23" y="4700112"/>
            <a:ext cx="3922173" cy="2113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730" y="3815222"/>
            <a:ext cx="257406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/>
            <a:r>
              <a:rPr lang="en-US" altLang="ko-KR" b="1" dirty="0"/>
              <a:t>zip </a:t>
            </a:r>
            <a:r>
              <a:rPr lang="en-US" altLang="ko-KR" b="1" dirty="0">
                <a:sym typeface="Wingdings" pitchFamily="2" charset="2"/>
              </a:rPr>
              <a:t> directory</a:t>
            </a:r>
            <a:r>
              <a:rPr lang="ko-KR" altLang="en-US" b="1" dirty="0">
                <a:sym typeface="Wingdings" pitchFamily="2" charset="2"/>
              </a:rPr>
              <a:t>에 풀려 등록</a:t>
            </a:r>
            <a:endParaRPr lang="en-US" altLang="ko-KR" b="1" dirty="0">
              <a:sym typeface="Wingdings" pitchFamily="2" charset="2"/>
            </a:endParaRPr>
          </a:p>
          <a:p>
            <a:pPr algn="l"/>
            <a:r>
              <a:rPr lang="ko-KR" altLang="en-US" b="1" dirty="0"/>
              <a:t>한글 이름 </a:t>
            </a:r>
            <a:r>
              <a:rPr lang="en-US" altLang="ko-KR" b="1" dirty="0">
                <a:sym typeface="Wingdings" pitchFamily="2" charset="2"/>
              </a:rPr>
              <a:t> </a:t>
            </a:r>
            <a:r>
              <a:rPr lang="ko-KR" altLang="en-US" b="1" dirty="0">
                <a:sym typeface="Wingdings" pitchFamily="2" charset="2"/>
              </a:rPr>
              <a:t>깨질 수 있음</a:t>
            </a:r>
            <a:endParaRPr lang="ko-KR" altLang="en-US" b="1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86331" y="2836685"/>
            <a:ext cx="1440160" cy="504056"/>
          </a:xfrm>
          <a:prstGeom prst="wedgeRoundRectCallout">
            <a:avLst>
              <a:gd name="adj1" fmla="val -2186"/>
              <a:gd name="adj2" fmla="val 1748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1. Upload button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987824" y="2996952"/>
            <a:ext cx="1440160" cy="504056"/>
          </a:xfrm>
          <a:prstGeom prst="wedgeRoundRectCallout">
            <a:avLst>
              <a:gd name="adj1" fmla="val -2186"/>
              <a:gd name="adj2" fmla="val 1748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r>
              <a:rPr lang="en-US" altLang="ko-KR" sz="1400" dirty="0" smtClean="0"/>
              <a:t>. Choose file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755576" y="4423808"/>
            <a:ext cx="1440160" cy="504056"/>
          </a:xfrm>
          <a:prstGeom prst="wedgeRoundRectCallout">
            <a:avLst>
              <a:gd name="adj1" fmla="val -2186"/>
              <a:gd name="adj2" fmla="val 1748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3. </a:t>
            </a:r>
            <a:r>
              <a:rPr lang="ko-KR" altLang="en-US" sz="1400" dirty="0" smtClean="0"/>
              <a:t>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804248" y="4797152"/>
            <a:ext cx="1440160" cy="504056"/>
          </a:xfrm>
          <a:prstGeom prst="wedgeRoundRectCallout">
            <a:avLst>
              <a:gd name="adj1" fmla="val -2186"/>
              <a:gd name="adj2" fmla="val 1748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6. </a:t>
            </a:r>
            <a:r>
              <a:rPr lang="ko-KR" altLang="en-US" sz="1400" dirty="0" smtClean="0"/>
              <a:t>결과 확인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211960" y="3645024"/>
            <a:ext cx="1440160" cy="504056"/>
          </a:xfrm>
          <a:prstGeom prst="wedgeRoundRectCallout">
            <a:avLst>
              <a:gd name="adj1" fmla="val -2186"/>
              <a:gd name="adj2" fmla="val 1748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5. OK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907704" y="5445224"/>
            <a:ext cx="1440160" cy="504056"/>
          </a:xfrm>
          <a:prstGeom prst="wedgeRoundRectCallout">
            <a:avLst>
              <a:gd name="adj1" fmla="val -2186"/>
              <a:gd name="adj2" fmla="val 1748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4. </a:t>
            </a:r>
            <a:r>
              <a:rPr lang="ko-KR" altLang="en-US" sz="1400" dirty="0" smtClean="0"/>
              <a:t>열기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6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844824"/>
            <a:ext cx="7557025" cy="4694696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03936" y="1177007"/>
            <a:ext cx="4834460" cy="307777"/>
            <a:chOff x="287520" y="1392181"/>
            <a:chExt cx="4834460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4701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 smtClean="0"/>
                <a:t>SAS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원격 연구 분석 시스템 접속 결과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6" name="모서리가 둥근 사각형 설명선 35"/>
          <p:cNvSpPr/>
          <p:nvPr/>
        </p:nvSpPr>
        <p:spPr>
          <a:xfrm>
            <a:off x="1763688" y="4797152"/>
            <a:ext cx="919711" cy="344277"/>
          </a:xfrm>
          <a:prstGeom prst="wedgeRoundRectCallout">
            <a:avLst>
              <a:gd name="adj1" fmla="val -116800"/>
              <a:gd name="adj2" fmla="val 875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SAS EG</a:t>
            </a:r>
            <a:endParaRPr lang="ko-KR" altLang="en-US" sz="1400" dirty="0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1691680" y="3951760"/>
            <a:ext cx="919711" cy="344277"/>
          </a:xfrm>
          <a:prstGeom prst="wedgeRoundRectCallout">
            <a:avLst>
              <a:gd name="adj1" fmla="val -108846"/>
              <a:gd name="adj2" fmla="val 13274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 studio</a:t>
            </a:r>
            <a:endParaRPr lang="ko-KR" altLang="en-US" sz="14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267744" y="4374456"/>
            <a:ext cx="919711" cy="344277"/>
          </a:xfrm>
          <a:prstGeom prst="wedgeRoundRectCallout">
            <a:avLst>
              <a:gd name="adj1" fmla="val -117794"/>
              <a:gd name="adj2" fmla="val 265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STATA</a:t>
            </a:r>
            <a:endParaRPr lang="ko-KR" altLang="en-US" sz="14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267744" y="5175909"/>
            <a:ext cx="919711" cy="344277"/>
          </a:xfrm>
          <a:prstGeom prst="wedgeRoundRectCallout">
            <a:avLst>
              <a:gd name="adj1" fmla="val -117794"/>
              <a:gd name="adj2" fmla="val 265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SPSS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03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3936" y="1177007"/>
            <a:ext cx="3595339" cy="307777"/>
            <a:chOff x="287520" y="1392181"/>
            <a:chExt cx="3595339" cy="307777"/>
          </a:xfrm>
        </p:grpSpPr>
        <p:sp>
          <p:nvSpPr>
            <p:cNvPr id="3" name="TextBox 2"/>
            <p:cNvSpPr txBox="1"/>
            <p:nvPr/>
          </p:nvSpPr>
          <p:spPr>
            <a:xfrm>
              <a:off x="420052" y="1392181"/>
              <a:ext cx="3462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Ⅱ. </a:t>
              </a:r>
              <a:r>
                <a:rPr lang="en-US" altLang="ko-KR" sz="1400" dirty="0" smtClean="0"/>
                <a:t>R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6. R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패키지 설치 요청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219" name="Picture 3" descr="D:\컨설팅\9-8 SAS 교육\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113"/>
            <a:ext cx="6348412" cy="4122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3502500" y="3699448"/>
            <a:ext cx="2409604" cy="504056"/>
          </a:xfrm>
          <a:prstGeom prst="wedgeRoundRectCallout">
            <a:avLst>
              <a:gd name="adj1" fmla="val -117899"/>
              <a:gd name="adj2" fmla="val 3351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패키지명을</a:t>
            </a:r>
            <a:r>
              <a:rPr lang="ko-KR" altLang="en-US" sz="1400" dirty="0" smtClean="0">
                <a:solidFill>
                  <a:schemeClr val="tx1"/>
                </a:solidFill>
              </a:rPr>
              <a:t> 정확하기 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502500" y="3699448"/>
            <a:ext cx="2409604" cy="504056"/>
          </a:xfrm>
          <a:prstGeom prst="wedgeRoundRectCallout">
            <a:avLst>
              <a:gd name="adj1" fmla="val -64626"/>
              <a:gd name="adj2" fmla="val 7886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관리자가 찾아 설치할 수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있도록 정확하기 기술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43608" y="1412776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분석 및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반출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46919" y="980728"/>
            <a:ext cx="23230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Contents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483768" y="1918170"/>
            <a:ext cx="3888432" cy="477054"/>
            <a:chOff x="379909" y="5025008"/>
            <a:chExt cx="3166715" cy="477054"/>
          </a:xfrm>
        </p:grpSpPr>
        <p:sp>
          <p:nvSpPr>
            <p:cNvPr id="23" name="TextBox 22"/>
            <p:cNvSpPr txBox="1"/>
            <p:nvPr/>
          </p:nvSpPr>
          <p:spPr>
            <a:xfrm>
              <a:off x="379909" y="5025008"/>
              <a:ext cx="24581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</a:t>
              </a: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SPSS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분석 환경</a:t>
              </a: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928081" y="5263535"/>
              <a:ext cx="161854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771800" y="2382753"/>
            <a:ext cx="3324941" cy="111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eaLnBrk="1" hangingPunct="1">
              <a:lnSpc>
                <a:spcPts val="2000"/>
              </a:lnSpc>
              <a:defRPr sz="13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itchFamily="50" charset="-127"/>
              </a:defRPr>
            </a:lvl1pPr>
            <a:lvl2pPr marL="742950" indent="-28575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228600" indent="-228600" algn="dist"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원격 연구 분석 시스템 접속 결과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24</a:t>
            </a:r>
          </a:p>
          <a:p>
            <a:pPr marL="228600" indent="-228600" algn="dist">
              <a:buAutoNum type="arabicPeriod"/>
            </a:pP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IBMSPSS Statistics </a:t>
            </a:r>
            <a:r>
              <a:rPr lang="ko-KR" altLang="en-US" sz="1100" spc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실행화면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29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데이터 파일 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30</a:t>
            </a: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분석결과를 내보내기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고딕" pitchFamily="50" charset="-127"/>
              </a:rPr>
              <a:t>37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30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4" y="1591762"/>
            <a:ext cx="8422724" cy="486157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24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5092031" cy="307777"/>
            <a:chOff x="287520" y="1392181"/>
            <a:chExt cx="5092031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959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R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txt /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sps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파일로 로컬 저장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(1/2)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493936" y="5301208"/>
            <a:ext cx="1341760" cy="239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83936" y="3429000"/>
            <a:ext cx="4582120" cy="669577"/>
          </a:xfrm>
          <a:prstGeom prst="wedgeRoundRectCallout">
            <a:avLst>
              <a:gd name="adj1" fmla="val -29862"/>
              <a:gd name="adj2" fmla="val 22488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1200" dirty="0" smtClean="0"/>
              <a:t>R</a:t>
            </a:r>
            <a:r>
              <a:rPr lang="ko-KR" altLang="en-US" sz="1200" dirty="0" smtClean="0"/>
              <a:t>에서 불러온 데이터 프레임을 아래 명령으로 저장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library(haven)</a:t>
            </a:r>
            <a:br>
              <a:rPr lang="en-US" altLang="ko-KR" sz="1200" dirty="0" smtClean="0"/>
            </a:br>
            <a:r>
              <a:rPr lang="en-US" altLang="ko-KR" sz="1200" dirty="0" err="1" smtClean="0"/>
              <a:t>write_sav</a:t>
            </a:r>
            <a:r>
              <a:rPr lang="en-US" altLang="ko-KR" sz="1200" dirty="0" smtClean="0"/>
              <a:t>(bb, “</a:t>
            </a:r>
            <a:r>
              <a:rPr lang="en-US" altLang="ko-KR" sz="1200" dirty="0" err="1" smtClean="0"/>
              <a:t>bb.sav</a:t>
            </a:r>
            <a:r>
              <a:rPr lang="en-US" altLang="ko-KR" sz="1200" dirty="0" smtClean="0"/>
              <a:t>”)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40153" y="4488740"/>
            <a:ext cx="792088" cy="23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660232" y="3594642"/>
            <a:ext cx="2376264" cy="669577"/>
          </a:xfrm>
          <a:prstGeom prst="wedgeRoundRectCallout">
            <a:avLst>
              <a:gd name="adj1" fmla="val -55615"/>
              <a:gd name="adj2" fmla="val 7739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2.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bb.sav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파일 확인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98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32"/>
          <a:stretch/>
        </p:blipFill>
        <p:spPr>
          <a:xfrm>
            <a:off x="1695805" y="5373216"/>
            <a:ext cx="3105823" cy="12149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2" t="23956" r="13824" b="23957"/>
          <a:stretch/>
        </p:blipFill>
        <p:spPr>
          <a:xfrm>
            <a:off x="6012160" y="5127960"/>
            <a:ext cx="2232248" cy="1152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22" y="1618989"/>
            <a:ext cx="4257675" cy="375285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25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5092031" cy="307777"/>
            <a:chOff x="287520" y="1392181"/>
            <a:chExt cx="5092031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959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R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txt /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sps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파일로 로컬 저장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924723" y="2699968"/>
            <a:ext cx="1134248" cy="270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487000" y="1717621"/>
            <a:ext cx="1818000" cy="1259534"/>
          </a:xfrm>
          <a:prstGeom prst="wedgeRoundRectCallout">
            <a:avLst>
              <a:gd name="adj1" fmla="val -132982"/>
              <a:gd name="adj2" fmla="val 2659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내보낼 파일 선택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</a:rPr>
              <a:t>More </a:t>
            </a:r>
            <a:r>
              <a:rPr lang="ko-KR" altLang="en-US" sz="1200" dirty="0" smtClean="0">
                <a:solidFill>
                  <a:schemeClr val="tx1"/>
                </a:solidFill>
              </a:rPr>
              <a:t>클릭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</a:rPr>
              <a:t>Export</a:t>
            </a: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sav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파일로 저장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저장 후 폴더 열기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43808" y="2687261"/>
            <a:ext cx="960964" cy="254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81864" y="1964868"/>
            <a:ext cx="653000" cy="208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68163" y="2699968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21551" y="1964720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87249" y="2684437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</a:rPr>
              <a:t>3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3" name="구부러진 연결선 12"/>
          <p:cNvCxnSpPr>
            <a:stCxn id="14" idx="3"/>
            <a:endCxn id="18" idx="0"/>
          </p:cNvCxnSpPr>
          <p:nvPr/>
        </p:nvCxnSpPr>
        <p:spPr>
          <a:xfrm>
            <a:off x="3804772" y="2814453"/>
            <a:ext cx="3323512" cy="2313507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324102" y="4844324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25" name="구부러진 연결선 24"/>
          <p:cNvCxnSpPr>
            <a:stCxn id="18" idx="1"/>
            <a:endCxn id="29" idx="3"/>
          </p:cNvCxnSpPr>
          <p:nvPr/>
        </p:nvCxnSpPr>
        <p:spPr>
          <a:xfrm rot="10800000" flipV="1">
            <a:off x="4801628" y="5704024"/>
            <a:ext cx="1210532" cy="27668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552960" y="5868084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</a:rPr>
              <a:t>5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217718" y="5854150"/>
            <a:ext cx="1279043" cy="212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26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899671" cy="307777"/>
            <a:chOff x="287520" y="1392181"/>
            <a:chExt cx="4899671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767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SAS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txt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파일로 로컬 저장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(1/2)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2" y="1700808"/>
            <a:ext cx="7016425" cy="44644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046760"/>
            <a:ext cx="5677705" cy="35271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01410" y="4896211"/>
            <a:ext cx="69703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19672" y="3782550"/>
            <a:ext cx="1440160" cy="504056"/>
          </a:xfrm>
          <a:prstGeom prst="wedgeRoundRectCallout">
            <a:avLst>
              <a:gd name="adj1" fmla="val -45361"/>
              <a:gd name="adj2" fmla="val 16936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51123" y="3390532"/>
            <a:ext cx="1493285" cy="254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236296" y="2276872"/>
            <a:ext cx="1573249" cy="504056"/>
          </a:xfrm>
          <a:prstGeom prst="wedgeRoundRectCallout">
            <a:avLst>
              <a:gd name="adj1" fmla="val -56404"/>
              <a:gd name="adj2" fmla="val 17299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2. </a:t>
            </a:r>
            <a:r>
              <a:rPr lang="ko-KR" altLang="en-US" sz="1400" dirty="0" smtClean="0"/>
              <a:t>내보내기 클릭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85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27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899671" cy="307777"/>
            <a:chOff x="287520" y="1392181"/>
            <a:chExt cx="4899671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767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SAS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txt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파일로 로컬 저장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7" y="1574856"/>
            <a:ext cx="6245475" cy="38811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47104" y="4754066"/>
            <a:ext cx="981927" cy="124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27737" r="26631" b="22954"/>
          <a:stretch/>
        </p:blipFill>
        <p:spPr>
          <a:xfrm>
            <a:off x="3995936" y="3573016"/>
            <a:ext cx="4792132" cy="3066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모서리가 둥근 사각형 설명선 16"/>
          <p:cNvSpPr/>
          <p:nvPr/>
        </p:nvSpPr>
        <p:spPr>
          <a:xfrm>
            <a:off x="2483768" y="3617771"/>
            <a:ext cx="1573249" cy="504056"/>
          </a:xfrm>
          <a:prstGeom prst="wedgeRoundRectCallout">
            <a:avLst>
              <a:gd name="adj1" fmla="val -56404"/>
              <a:gd name="adj2" fmla="val 17299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텍스트 파일 유형 선택 </a:t>
            </a:r>
            <a:r>
              <a:rPr lang="en-US" altLang="ko-KR" sz="1400" dirty="0" smtClean="0"/>
              <a:t>(*.txt)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44208" y="3617771"/>
            <a:ext cx="1440160" cy="504056"/>
          </a:xfrm>
          <a:prstGeom prst="wedgeRoundRectCallout">
            <a:avLst>
              <a:gd name="adj1" fmla="val -45361"/>
              <a:gd name="adj2" fmla="val 16936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2. </a:t>
            </a:r>
            <a:r>
              <a:rPr lang="ko-KR" altLang="en-US" sz="1400" dirty="0" smtClean="0"/>
              <a:t>진행중 </a:t>
            </a:r>
            <a:r>
              <a:rPr lang="ko-KR" altLang="en-US" sz="1400" dirty="0" err="1" smtClean="0"/>
              <a:t>종료시</a:t>
            </a:r>
            <a:r>
              <a:rPr lang="ko-KR" altLang="en-US" sz="1400" dirty="0" smtClean="0"/>
              <a:t> 창 사라짐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25480" y="4610050"/>
            <a:ext cx="1610816" cy="691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998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4467373" cy="307777"/>
            <a:chOff x="287520" y="1392181"/>
            <a:chExt cx="4467373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4334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원격 연구 시스템 접속 결과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28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772816"/>
            <a:ext cx="7557025" cy="4694696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2411760" y="4437112"/>
            <a:ext cx="1224135" cy="504056"/>
          </a:xfrm>
          <a:prstGeom prst="wedgeRoundRectCallout">
            <a:avLst>
              <a:gd name="adj1" fmla="val -116800"/>
              <a:gd name="adj2" fmla="val 875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IBM SPSS Statistics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939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4582981" cy="307777"/>
            <a:chOff x="287520" y="1392181"/>
            <a:chExt cx="4582981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4450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2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IBM SPSS Statistics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실행 화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면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29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36468" y="1501554"/>
            <a:ext cx="7537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en-US" altLang="ko-KR" sz="1100" dirty="0" smtClean="0"/>
              <a:t>IBM SPSS Statistics </a:t>
            </a:r>
            <a:r>
              <a:rPr lang="ko-KR" altLang="en-US" sz="1100" dirty="0" smtClean="0"/>
              <a:t>클라이언트 실행화면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닫기 클릭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64" y="1870886"/>
            <a:ext cx="8339138" cy="469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7232626" y="5043656"/>
            <a:ext cx="1250666" cy="504056"/>
          </a:xfrm>
          <a:prstGeom prst="wedgeRoundRectCallout">
            <a:avLst>
              <a:gd name="adj1" fmla="val -116800"/>
              <a:gd name="adj2" fmla="val 875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“</a:t>
            </a:r>
            <a:r>
              <a:rPr lang="ko-KR" altLang="en-US" sz="1400" dirty="0" smtClean="0"/>
              <a:t>닫기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클릭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383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6628285" cy="307777"/>
            <a:chOff x="287520" y="1392181"/>
            <a:chExt cx="6628285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6495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3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열기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(SPSS, excel, csv,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txt, SAS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, STATA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30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468" y="1501554"/>
            <a:ext cx="79959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ko-KR" altLang="en-US" sz="1100" dirty="0" smtClean="0"/>
              <a:t>파일 </a:t>
            </a:r>
            <a:r>
              <a:rPr lang="en-US" altLang="ko-KR" sz="1100" dirty="0" smtClean="0"/>
              <a:t>-&gt; </a:t>
            </a:r>
            <a:r>
              <a:rPr lang="ko-KR" altLang="en-US" sz="1100" dirty="0" smtClean="0"/>
              <a:t>열기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데이터 </a:t>
            </a:r>
            <a:r>
              <a:rPr lang="en-US" altLang="ko-KR" sz="1100" dirty="0" smtClean="0"/>
              <a:t>/ </a:t>
            </a:r>
            <a:r>
              <a:rPr lang="ko-KR" altLang="en-US" sz="1100" dirty="0" smtClean="0"/>
              <a:t>인터넷 데이터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인터넷 접속 차단 되어 있음</a:t>
            </a:r>
            <a:r>
              <a:rPr lang="en-US" altLang="ko-KR" sz="1100" dirty="0" smtClean="0"/>
              <a:t>)/</a:t>
            </a:r>
            <a:r>
              <a:rPr lang="ko-KR" altLang="en-US" sz="1100" dirty="0" smtClean="0"/>
              <a:t>명령문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출력결과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스크립트로 불러올 데이터를 </a:t>
            </a:r>
            <a:r>
              <a:rPr lang="en-US" altLang="ko-KR" sz="1100" dirty="0" smtClean="0"/>
              <a:t>default</a:t>
            </a:r>
            <a:r>
              <a:rPr lang="ko-KR" altLang="en-US" sz="1100" dirty="0" smtClean="0"/>
              <a:t>로 설정 가능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367108" cy="414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6690802" cy="307777"/>
            <a:chOff x="287520" y="1392181"/>
            <a:chExt cx="6690802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6558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/>
                <a:t>3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열기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(SPSS, excel, csv,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txt, SAS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, STATA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31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468" y="1501554"/>
            <a:ext cx="75373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ko-KR" altLang="en-US" sz="1100" dirty="0" smtClean="0"/>
              <a:t>파일 </a:t>
            </a:r>
            <a:r>
              <a:rPr lang="en-US" altLang="ko-KR" sz="1100" dirty="0" smtClean="0"/>
              <a:t>-&gt; </a:t>
            </a:r>
            <a:r>
              <a:rPr lang="ko-KR" altLang="en-US" sz="1100" dirty="0" smtClean="0"/>
              <a:t>데이터 가져오기 </a:t>
            </a:r>
            <a:r>
              <a:rPr lang="en-US" altLang="ko-KR" sz="1100" dirty="0" smtClean="0"/>
              <a:t>: Excel / CSV / </a:t>
            </a:r>
            <a:r>
              <a:rPr lang="ko-KR" altLang="en-US" sz="1100" dirty="0" smtClean="0"/>
              <a:t>텍스트 </a:t>
            </a:r>
            <a:r>
              <a:rPr lang="en-US" altLang="ko-KR" sz="1100" dirty="0" smtClean="0"/>
              <a:t>/ SAS / STATA </a:t>
            </a:r>
            <a:r>
              <a:rPr lang="ko-KR" altLang="en-US" sz="1100" dirty="0" smtClean="0"/>
              <a:t>데이터를 </a:t>
            </a:r>
            <a:r>
              <a:rPr lang="en-US" altLang="ko-KR" sz="1100" dirty="0" smtClean="0"/>
              <a:t>default</a:t>
            </a:r>
            <a:r>
              <a:rPr lang="ko-KR" altLang="en-US" sz="1100" dirty="0" smtClean="0"/>
              <a:t>로 설정하여 데이터를 가져올 수 있음 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36" y="1988840"/>
            <a:ext cx="7517932" cy="42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56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43608" y="1412776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분석 및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반출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46919" y="980728"/>
            <a:ext cx="23230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Contents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411760" y="1889830"/>
            <a:ext cx="3600400" cy="3858627"/>
            <a:chOff x="307901" y="5025008"/>
            <a:chExt cx="3191133" cy="3858627"/>
          </a:xfrm>
        </p:grpSpPr>
        <p:grpSp>
          <p:nvGrpSpPr>
            <p:cNvPr id="10" name="그룹 9"/>
            <p:cNvGrpSpPr/>
            <p:nvPr/>
          </p:nvGrpSpPr>
          <p:grpSpPr>
            <a:xfrm>
              <a:off x="307901" y="5025008"/>
              <a:ext cx="3191133" cy="415755"/>
              <a:chOff x="307901" y="5025008"/>
              <a:chExt cx="3191133" cy="41575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07901" y="5025008"/>
                <a:ext cx="2530144" cy="415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ko-KR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Ⅰ. SAS </a:t>
                </a:r>
                <a:r>
                  <a:rPr lang="ko-KR" altLang="en-US" sz="1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분석 환경</a:t>
                </a: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2130882" y="5263535"/>
                <a:ext cx="136815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488225" y="5457056"/>
              <a:ext cx="2946986" cy="3426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eaLnBrk="1" hangingPunct="1">
                <a:lnSpc>
                  <a:spcPts val="2000"/>
                </a:lnSpc>
                <a:defRPr sz="1300" spc="-3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맑은 고딕" pitchFamily="50" charset="-127"/>
                </a:defRPr>
              </a:lvl1pPr>
              <a:lvl2pPr marL="742950" indent="-285750" eaLnBrk="0" hangingPunct="0"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bg2"/>
                  </a:solidFill>
                  <a:latin typeface="돋움" pitchFamily="50" charset="-127"/>
                  <a:ea typeface="굴림" pitchFamily="50" charset="-127"/>
                </a:defRPr>
              </a:lvl9pPr>
            </a:lstStyle>
            <a:p>
              <a:pPr marL="228600" indent="-228600" algn="dist"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원격 연구 분석 시스템 접속 결과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</a:t>
              </a:r>
              <a:r>
                <a:rPr lang="en-US" altLang="ko-KR" sz="8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</a:t>
              </a:r>
              <a:r>
                <a:rPr lang="en-US" altLang="ko-KR" sz="11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</a:t>
              </a:r>
              <a:endPara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endParaRPr>
            </a:p>
            <a:p>
              <a:pPr marL="228600" indent="-228600" algn="dist">
                <a:buAutoNum type="arabicPeriod"/>
              </a:pP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SAS 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서버 접속 환경 만들기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</a:t>
              </a:r>
              <a:r>
                <a:rPr lang="en-US" altLang="ko-KR" sz="11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2</a:t>
              </a:r>
            </a:p>
            <a:p>
              <a:pPr marL="228600" indent="-228600" algn="dist">
                <a:buAutoNum type="arabicPeriod"/>
              </a:pP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SAS 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서버 접속 결과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5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프로그래밍 환경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6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라이브러리 지정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-------------------------------------------</a:t>
              </a:r>
              <a:r>
                <a:rPr lang="en-US" altLang="ko-KR" sz="1100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7</a:t>
              </a:r>
              <a:endPara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endParaRP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라이브러리 지정 결과 확인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8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제공된 데이터 확인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9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제공된 데이터 내용 확인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10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결과물 만들기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11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결과 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excel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로 내보내기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12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SAS 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스크립트 내보내기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15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반출 준비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(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파일 준비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)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---------------------------------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16</a:t>
              </a:r>
            </a:p>
            <a:p>
              <a:pPr marL="228600" indent="-228600" algn="dist">
                <a:buFontTx/>
                <a:buAutoNum type="arabicPeriod"/>
              </a:pP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반출 준비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(</a:t>
              </a:r>
              <a:r>
                <a:rPr lang="en-US" altLang="ko-KR" sz="1100" spc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data_out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 </a:t>
              </a:r>
              <a:r>
                <a:rPr lang="ko-KR" altLang="en-US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폴더로 복사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)</a:t>
              </a:r>
              <a:r>
                <a:rPr lang="en-US" altLang="ko-KR" sz="7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</a:t>
              </a:r>
              <a:r>
                <a:rPr lang="en-US" altLang="ko-KR" sz="800" spc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--------</a:t>
              </a:r>
              <a:r>
                <a:rPr lang="en-US" altLang="ko-KR" sz="1100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나눔고딕" pitchFamily="50" charset="-127"/>
                </a:rPr>
                <a:t>17  </a:t>
              </a:r>
              <a:endPara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6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6690802" cy="307777"/>
            <a:chOff x="287520" y="1392181"/>
            <a:chExt cx="6690802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6558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/>
                <a:t>3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열기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(SPSS, excel, csv, txt, SAS, STATA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32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468" y="1501554"/>
            <a:ext cx="7537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en-US" altLang="ko-KR" sz="1100" dirty="0" smtClean="0"/>
              <a:t>SPSS </a:t>
            </a:r>
            <a:r>
              <a:rPr lang="ko-KR" altLang="en-US" sz="1100" dirty="0" smtClean="0"/>
              <a:t>데이터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demo.sav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열기 예시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6" y="2060848"/>
            <a:ext cx="8182520" cy="4552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19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6690802" cy="307777"/>
            <a:chOff x="287520" y="1392181"/>
            <a:chExt cx="6690802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6558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/>
                <a:t>3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열기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(SPSS, excel, csv, txt, SAS, STATA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33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468" y="1501554"/>
            <a:ext cx="7537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en-US" altLang="ko-KR" sz="1100" dirty="0" smtClean="0"/>
              <a:t>SPSS </a:t>
            </a:r>
            <a:r>
              <a:rPr lang="ko-KR" altLang="en-US" sz="1100" dirty="0" smtClean="0"/>
              <a:t>데이터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demo.sav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열기 예시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7972473" cy="448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47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6690802" cy="307777"/>
            <a:chOff x="287520" y="1392181"/>
            <a:chExt cx="6690802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6558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/>
                <a:t>3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열기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(SPSS, excel, csv, txt, SAS, STATA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34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468" y="1501554"/>
            <a:ext cx="753739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ko-KR" altLang="en-US" sz="1100" dirty="0"/>
              <a:t>데이터 보기에서 마우스 커서를 변수 이름</a:t>
            </a:r>
            <a:r>
              <a:rPr lang="en-US" altLang="ko-KR" sz="1100" dirty="0"/>
              <a:t>(</a:t>
            </a:r>
            <a:r>
              <a:rPr lang="ko-KR" altLang="en-US" sz="1100" dirty="0"/>
              <a:t>열 </a:t>
            </a:r>
            <a:r>
              <a:rPr lang="ko-KR" altLang="en-US" sz="1100" dirty="0" smtClean="0"/>
              <a:t>머리말</a:t>
            </a:r>
            <a:r>
              <a:rPr lang="en-US" altLang="ko-KR" sz="1100" dirty="0"/>
              <a:t>) </a:t>
            </a:r>
            <a:r>
              <a:rPr lang="ko-KR" altLang="en-US" sz="1100" dirty="0"/>
              <a:t>위에 두면 해당 변수에 정의된 레이블이 있는 경우 변수 설명 레이블이 </a:t>
            </a:r>
            <a:r>
              <a:rPr lang="ko-KR" altLang="en-US" sz="1100" dirty="0" smtClean="0"/>
              <a:t>나타남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36" y="1988840"/>
            <a:ext cx="7713146" cy="433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6690802" cy="307777"/>
            <a:chOff x="287520" y="1392181"/>
            <a:chExt cx="6690802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6558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/>
                <a:t>3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열기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(SPSS, excel, csv, txt, SAS, STATA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35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468" y="1501554"/>
            <a:ext cx="7537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ko-KR" altLang="en-US" sz="1100" dirty="0" smtClean="0"/>
              <a:t>보기 </a:t>
            </a:r>
            <a:r>
              <a:rPr lang="en-US" altLang="ko-KR" sz="1100" dirty="0" smtClean="0"/>
              <a:t>-&gt; </a:t>
            </a:r>
            <a:r>
              <a:rPr lang="ko-KR" altLang="en-US" sz="1100" dirty="0" smtClean="0"/>
              <a:t>값 레이블 체크를 통해 구체적인 값 레이블을 표시할 수 있음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9" y="1932441"/>
            <a:ext cx="8128504" cy="457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5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6690802" cy="307777"/>
            <a:chOff x="287520" y="1392181"/>
            <a:chExt cx="6690802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6558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/>
                <a:t>3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열기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(SPSS, excel, csv, txt, SAS, STATA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36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468" y="1501554"/>
            <a:ext cx="7537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ko-KR" altLang="en-US" sz="1100" dirty="0" smtClean="0"/>
              <a:t>값 레이블 표시 상태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4" y="1988840"/>
            <a:ext cx="8079547" cy="454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79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7665556" cy="307777"/>
            <a:chOff x="287520" y="1392181"/>
            <a:chExt cx="7665556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753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4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 결과를 내보내기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(HTML, pdf, txt, Word, Excel, Power Point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37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468" y="1501554"/>
            <a:ext cx="7537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ko-KR" altLang="en-US" sz="1100" dirty="0" err="1" smtClean="0"/>
              <a:t>뷰어에서</a:t>
            </a:r>
            <a:r>
              <a:rPr lang="ko-KR" altLang="en-US" sz="1100" dirty="0" smtClean="0"/>
              <a:t> 파일 </a:t>
            </a:r>
            <a:r>
              <a:rPr lang="en-US" altLang="ko-KR" sz="1100" dirty="0" smtClean="0"/>
              <a:t>-&gt; </a:t>
            </a:r>
            <a:r>
              <a:rPr lang="ko-KR" altLang="en-US" sz="1100" dirty="0" smtClean="0"/>
              <a:t>내보내기</a:t>
            </a:r>
            <a:endParaRPr lang="en-US" altLang="ko-KR" sz="1100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8" y="1916832"/>
            <a:ext cx="8373996" cy="471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6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7665556" cy="307777"/>
            <a:chOff x="287520" y="1392181"/>
            <a:chExt cx="7665556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753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Ⅲ. </a:t>
              </a:r>
              <a:r>
                <a:rPr lang="en-US" altLang="ko-KR" sz="1400" dirty="0" smtClean="0"/>
                <a:t>SPSS </a:t>
              </a:r>
              <a:r>
                <a:rPr lang="ko-KR" altLang="en-US" sz="1400" dirty="0" smtClean="0"/>
                <a:t>분석 환경 </a:t>
              </a:r>
              <a:r>
                <a:rPr lang="en-US" altLang="ko-KR" sz="1400" dirty="0" smtClean="0"/>
                <a:t>– 4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 결과를 내보내기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(HTML, pdf, txt, Word, Excel, Power Point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나눔고딕" pitchFamily="50" charset="-127"/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38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6468" y="1501554"/>
            <a:ext cx="7537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  </a:t>
            </a:r>
            <a:r>
              <a:rPr lang="en-US" altLang="ko-KR" sz="1100" dirty="0"/>
              <a:t>- </a:t>
            </a:r>
            <a:r>
              <a:rPr lang="ko-KR" altLang="en-US" sz="1100" dirty="0" err="1" smtClean="0"/>
              <a:t>뷰어에서</a:t>
            </a:r>
            <a:r>
              <a:rPr lang="ko-KR" altLang="en-US" sz="1100" dirty="0" smtClean="0"/>
              <a:t> 파일 </a:t>
            </a:r>
            <a:r>
              <a:rPr lang="en-US" altLang="ko-KR" sz="1100" dirty="0" smtClean="0"/>
              <a:t>-&gt; </a:t>
            </a:r>
            <a:r>
              <a:rPr lang="ko-KR" altLang="en-US" sz="1100" dirty="0" smtClean="0"/>
              <a:t>내보내기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내보내려는 유형 및 저장 위치와 파일 이름 지정</a:t>
            </a:r>
            <a:endParaRPr lang="en-US" altLang="ko-KR" sz="1100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6" y="1916832"/>
            <a:ext cx="8335028" cy="468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3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43608" y="1412776"/>
            <a:ext cx="37444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분석 및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반출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46919" y="980728"/>
            <a:ext cx="23230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Contents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555776" y="1916832"/>
            <a:ext cx="3600400" cy="477054"/>
            <a:chOff x="307901" y="5025008"/>
            <a:chExt cx="3191133" cy="477054"/>
          </a:xfrm>
        </p:grpSpPr>
        <p:sp>
          <p:nvSpPr>
            <p:cNvPr id="12" name="TextBox 11"/>
            <p:cNvSpPr txBox="1"/>
            <p:nvPr/>
          </p:nvSpPr>
          <p:spPr>
            <a:xfrm>
              <a:off x="307901" y="5025008"/>
              <a:ext cx="25301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sz="16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STATA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분석 환경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130882" y="5263535"/>
              <a:ext cx="136815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697223" y="2420888"/>
            <a:ext cx="3450250" cy="188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eaLnBrk="1" hangingPunct="1">
              <a:lnSpc>
                <a:spcPts val="2000"/>
              </a:lnSpc>
              <a:defRPr sz="1300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맑은 고딕" pitchFamily="50" charset="-127"/>
              </a:defRPr>
            </a:lvl1pPr>
            <a:lvl2pPr marL="742950" indent="-28575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2pPr>
            <a:lvl3pPr marL="11430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3pPr>
            <a:lvl4pPr marL="16002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4pPr>
            <a:lvl5pPr marL="2057400" indent="-228600" eaLnBrk="0" hangingPunct="0"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2"/>
                </a:solidFill>
                <a:latin typeface="돋움" pitchFamily="50" charset="-127"/>
                <a:ea typeface="굴림" pitchFamily="50" charset="-127"/>
              </a:defRPr>
            </a:lvl9pPr>
          </a:lstStyle>
          <a:p>
            <a:pPr marL="228600" indent="-228600" algn="dist"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원격 연구 분석 시스템 접속 결과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</a:t>
            </a:r>
            <a:r>
              <a:rPr lang="en-US" altLang="ko-KR" sz="8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39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AutoNum type="arabicPeriod"/>
            </a:pP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Stata </a:t>
            </a: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프로그램 실행 화면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44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데이터 파일 열기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(Stata, SAS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)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45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실제 제공된 데이터 확인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48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데이터를 엑셀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(Excel)</a:t>
            </a: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로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 </a:t>
            </a: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내보내기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49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분석결과를 </a:t>
            </a:r>
            <a:r>
              <a:rPr lang="en-US" altLang="ko-KR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pdf, txt</a:t>
            </a: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로 내보내기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50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  <a:p>
            <a:pPr marL="228600" indent="-228600" algn="dist">
              <a:buFontTx/>
              <a:buAutoNum type="arabicPeriod"/>
            </a:pPr>
            <a:r>
              <a:rPr lang="ko-KR" altLang="en-US" sz="11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그래프를 그림파일로 내보내기</a:t>
            </a:r>
            <a:r>
              <a:rPr lang="en-US" altLang="ko-KR" sz="700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--------------------------</a:t>
            </a:r>
            <a:r>
              <a:rPr lang="en-US" altLang="ko-KR" sz="1100" spc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" pitchFamily="50" charset="-127"/>
              </a:rPr>
              <a:t>51</a:t>
            </a:r>
            <a:endParaRPr lang="en-US" altLang="ko-KR" sz="11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31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4" y="1591762"/>
            <a:ext cx="8422724" cy="486157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39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752899" cy="307777"/>
            <a:chOff x="287520" y="1392181"/>
            <a:chExt cx="4752899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620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R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dta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파일로 로컬 저장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(1/2)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493936" y="5904704"/>
            <a:ext cx="1341760" cy="239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83936" y="4032496"/>
            <a:ext cx="4582120" cy="669577"/>
          </a:xfrm>
          <a:prstGeom prst="wedgeRoundRectCallout">
            <a:avLst>
              <a:gd name="adj1" fmla="val -29862"/>
              <a:gd name="adj2" fmla="val 22488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 smtClean="0"/>
              <a:t>1. R</a:t>
            </a:r>
            <a:r>
              <a:rPr lang="ko-KR" altLang="en-US" sz="1200" dirty="0"/>
              <a:t>에서 불러온 데이터 프레임을 아래 명령으로 저장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 smtClean="0"/>
              <a:t>   library(haven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 smtClean="0"/>
              <a:t>   </a:t>
            </a:r>
            <a:r>
              <a:rPr lang="en-US" altLang="ko-KR" sz="1200" dirty="0" err="1" smtClean="0"/>
              <a:t>write_dta</a:t>
            </a:r>
            <a:r>
              <a:rPr lang="en-US" altLang="ko-KR" sz="1200" dirty="0" smtClean="0"/>
              <a:t>(bb</a:t>
            </a:r>
            <a:r>
              <a:rPr lang="en-US" altLang="ko-KR" sz="1200" dirty="0"/>
              <a:t>, “</a:t>
            </a:r>
            <a:r>
              <a:rPr lang="en-US" altLang="ko-KR" sz="1200" dirty="0" err="1"/>
              <a:t>bb.dta</a:t>
            </a:r>
            <a:r>
              <a:rPr lang="en-US" altLang="ko-KR" sz="1200" dirty="0"/>
              <a:t>”)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40153" y="5417792"/>
            <a:ext cx="792088" cy="236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660232" y="4523694"/>
            <a:ext cx="2376264" cy="669577"/>
          </a:xfrm>
          <a:prstGeom prst="wedgeRoundRectCallout">
            <a:avLst>
              <a:gd name="adj1" fmla="val -55615"/>
              <a:gd name="adj2" fmla="val 7739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en-US" altLang="ko-KR" sz="1200" dirty="0" err="1">
                <a:solidFill>
                  <a:schemeClr val="tx1"/>
                </a:solidFill>
              </a:rPr>
              <a:t>bb.dta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파일 확인</a:t>
            </a:r>
          </a:p>
        </p:txBody>
      </p:sp>
    </p:spTree>
    <p:extLst>
      <p:ext uri="{BB962C8B-B14F-4D97-AF65-F5344CB8AC3E}">
        <p14:creationId xmlns:p14="http://schemas.microsoft.com/office/powerpoint/2010/main" val="33128495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28" y="4113177"/>
            <a:ext cx="3243223" cy="24639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90495"/>
            <a:ext cx="4257675" cy="37052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40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752899" cy="307777"/>
            <a:chOff x="287520" y="1392181"/>
            <a:chExt cx="4752899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620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R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dta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파일로 로컬 저장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(2/2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7" name="직사각형 26"/>
          <p:cNvSpPr/>
          <p:nvPr/>
        </p:nvSpPr>
        <p:spPr>
          <a:xfrm>
            <a:off x="924723" y="4014208"/>
            <a:ext cx="1134248" cy="270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487000" y="1717621"/>
            <a:ext cx="1818000" cy="1259534"/>
          </a:xfrm>
          <a:prstGeom prst="wedgeRoundRectCallout">
            <a:avLst>
              <a:gd name="adj1" fmla="val -132982"/>
              <a:gd name="adj2" fmla="val 2659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내보낼 파일 선택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</a:rPr>
              <a:t>More </a:t>
            </a:r>
            <a:r>
              <a:rPr lang="ko-KR" altLang="en-US" sz="1200" dirty="0" smtClean="0">
                <a:solidFill>
                  <a:schemeClr val="tx1"/>
                </a:solidFill>
              </a:rPr>
              <a:t>클릭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</a:rPr>
              <a:t>Export</a:t>
            </a: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dta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파일로 저장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저장 후 폴더 열기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3808" y="2687261"/>
            <a:ext cx="960964" cy="254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981864" y="1964868"/>
            <a:ext cx="653000" cy="208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68163" y="4014208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</a:rPr>
              <a:t>1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721551" y="1964720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87249" y="2684437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</a:rPr>
              <a:t>3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37" name="구부러진 연결선 36"/>
          <p:cNvCxnSpPr>
            <a:stCxn id="30" idx="3"/>
            <a:endCxn id="5" idx="0"/>
          </p:cNvCxnSpPr>
          <p:nvPr/>
        </p:nvCxnSpPr>
        <p:spPr>
          <a:xfrm>
            <a:off x="3804772" y="2814453"/>
            <a:ext cx="3323512" cy="2440699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324102" y="4844324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4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39" name="구부러진 연결선 38"/>
          <p:cNvCxnSpPr>
            <a:stCxn id="5" idx="1"/>
            <a:endCxn id="41" idx="3"/>
          </p:cNvCxnSpPr>
          <p:nvPr/>
        </p:nvCxnSpPr>
        <p:spPr>
          <a:xfrm rot="10800000" flipV="1">
            <a:off x="4306825" y="5903223"/>
            <a:ext cx="1525315" cy="48427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090800" y="5890374"/>
            <a:ext cx="216024" cy="18489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</a:rPr>
              <a:t>5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08627" y="6131919"/>
            <a:ext cx="1798197" cy="511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7" t="18080" r="15478" b="23944"/>
          <a:stretch/>
        </p:blipFill>
        <p:spPr>
          <a:xfrm>
            <a:off x="5832139" y="5255152"/>
            <a:ext cx="259228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컨설팅\9-8 SAS 교육\edu\2. 프로파일 지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08546"/>
            <a:ext cx="8017826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03936" y="1177007"/>
            <a:ext cx="4808812" cy="307777"/>
            <a:chOff x="287520" y="1392181"/>
            <a:chExt cx="4808812" cy="307777"/>
          </a:xfrm>
        </p:grpSpPr>
        <p:sp>
          <p:nvSpPr>
            <p:cNvPr id="6" name="TextBox 5"/>
            <p:cNvSpPr txBox="1"/>
            <p:nvPr/>
          </p:nvSpPr>
          <p:spPr>
            <a:xfrm>
              <a:off x="420052" y="1392181"/>
              <a:ext cx="46762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Ⅰ. </a:t>
              </a:r>
              <a:r>
                <a:rPr lang="en-US" altLang="ko-KR" sz="1400" dirty="0"/>
                <a:t>SAS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SAS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 접속 환경 만들기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(1/3)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868144" y="2924944"/>
            <a:ext cx="1440160" cy="504056"/>
          </a:xfrm>
          <a:prstGeom prst="wedgeRoundRectCallout">
            <a:avLst>
              <a:gd name="adj1" fmla="val -116800"/>
              <a:gd name="adj2" fmla="val 875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SAS </a:t>
            </a:r>
            <a:r>
              <a:rPr lang="ko-KR" altLang="en-US" sz="1400" dirty="0" smtClean="0"/>
              <a:t>서버</a:t>
            </a:r>
            <a:r>
              <a:rPr lang="en-US" altLang="ko-KR" sz="1400" dirty="0" smtClean="0"/>
              <a:t> </a:t>
            </a:r>
          </a:p>
          <a:p>
            <a:pPr algn="ctr"/>
            <a:r>
              <a:rPr lang="ko-KR" altLang="en-US" sz="1400" dirty="0" smtClean="0"/>
              <a:t>접속 환경 필요</a:t>
            </a:r>
            <a:endParaRPr lang="ko-KR" altLang="en-US" sz="14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63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41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899671" cy="307777"/>
            <a:chOff x="287520" y="1392181"/>
            <a:chExt cx="4899671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767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SAS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txt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파일로 로컬 저장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(1/2)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2" y="1700808"/>
            <a:ext cx="7016425" cy="44644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046760"/>
            <a:ext cx="5677705" cy="35271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01410" y="4896211"/>
            <a:ext cx="69703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19672" y="3782550"/>
            <a:ext cx="1440160" cy="504056"/>
          </a:xfrm>
          <a:prstGeom prst="wedgeRoundRectCallout">
            <a:avLst>
              <a:gd name="adj1" fmla="val -45361"/>
              <a:gd name="adj2" fmla="val 16936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데이터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51123" y="3390532"/>
            <a:ext cx="1493285" cy="254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236296" y="2276872"/>
            <a:ext cx="1573249" cy="504056"/>
          </a:xfrm>
          <a:prstGeom prst="wedgeRoundRectCallout">
            <a:avLst>
              <a:gd name="adj1" fmla="val -56404"/>
              <a:gd name="adj2" fmla="val 17299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2. </a:t>
            </a:r>
            <a:r>
              <a:rPr lang="ko-KR" altLang="en-US" sz="1400" dirty="0" smtClean="0"/>
              <a:t>내보내기 클릭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019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42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906275" cy="307777"/>
            <a:chOff x="287520" y="1392181"/>
            <a:chExt cx="4906275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773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 smtClean="0"/>
                <a:t>–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SAS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에서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txt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파일로 로컬 저장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(2/2)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7" y="1574856"/>
            <a:ext cx="6245475" cy="38811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47104" y="4754066"/>
            <a:ext cx="981927" cy="124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27737" r="26631" b="22954"/>
          <a:stretch/>
        </p:blipFill>
        <p:spPr>
          <a:xfrm>
            <a:off x="3995936" y="3573016"/>
            <a:ext cx="4792132" cy="3066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모서리가 둥근 사각형 설명선 16"/>
          <p:cNvSpPr/>
          <p:nvPr/>
        </p:nvSpPr>
        <p:spPr>
          <a:xfrm>
            <a:off x="2483768" y="3617771"/>
            <a:ext cx="1573249" cy="504056"/>
          </a:xfrm>
          <a:prstGeom prst="wedgeRoundRectCallout">
            <a:avLst>
              <a:gd name="adj1" fmla="val -56404"/>
              <a:gd name="adj2" fmla="val 17299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텍스트 파일 유형 선택 </a:t>
            </a:r>
            <a:r>
              <a:rPr lang="en-US" altLang="ko-KR" sz="1400" dirty="0" smtClean="0"/>
              <a:t>(*.txt)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444208" y="3617771"/>
            <a:ext cx="1440160" cy="504056"/>
          </a:xfrm>
          <a:prstGeom prst="wedgeRoundRectCallout">
            <a:avLst>
              <a:gd name="adj1" fmla="val -45361"/>
              <a:gd name="adj2" fmla="val 16936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2. </a:t>
            </a:r>
            <a:r>
              <a:rPr lang="ko-KR" altLang="en-US" sz="1400" dirty="0" smtClean="0"/>
              <a:t>진행중 </a:t>
            </a:r>
            <a:r>
              <a:rPr lang="ko-KR" altLang="en-US" sz="1400" dirty="0" err="1" smtClean="0"/>
              <a:t>종료시</a:t>
            </a:r>
            <a:r>
              <a:rPr lang="ko-KR" altLang="en-US" sz="1400" dirty="0" smtClean="0"/>
              <a:t> 창 사라짐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25480" y="4610050"/>
            <a:ext cx="1610816" cy="691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82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403936" y="1177007"/>
            <a:ext cx="4922818" cy="307777"/>
            <a:chOff x="287520" y="1392181"/>
            <a:chExt cx="4922818" cy="307777"/>
          </a:xfrm>
        </p:grpSpPr>
        <p:sp>
          <p:nvSpPr>
            <p:cNvPr id="33" name="TextBox 32"/>
            <p:cNvSpPr txBox="1"/>
            <p:nvPr/>
          </p:nvSpPr>
          <p:spPr>
            <a:xfrm>
              <a:off x="420052" y="1392181"/>
              <a:ext cx="4790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원격 연구 분석 시스템 접속 결과</a:t>
              </a: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43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1772816"/>
            <a:ext cx="7557025" cy="4694696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2411760" y="4437112"/>
            <a:ext cx="1224135" cy="504056"/>
          </a:xfrm>
          <a:prstGeom prst="wedgeRoundRectCallout">
            <a:avLst>
              <a:gd name="adj1" fmla="val -112909"/>
              <a:gd name="adj2" fmla="val -1445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STATA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811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433" y="1628800"/>
            <a:ext cx="7407718" cy="482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2620" y="720404"/>
            <a:ext cx="640761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03936" y="1177007"/>
            <a:ext cx="4280206" cy="307777"/>
            <a:chOff x="287520" y="1392181"/>
            <a:chExt cx="4280206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420052" y="1392181"/>
              <a:ext cx="4147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 smtClean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Stata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프로그램 실행 화면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15" name="모서리가 둥근 사각형 설명선 14"/>
          <p:cNvSpPr/>
          <p:nvPr/>
        </p:nvSpPr>
        <p:spPr>
          <a:xfrm>
            <a:off x="1115616" y="5680993"/>
            <a:ext cx="936104" cy="432048"/>
          </a:xfrm>
          <a:prstGeom prst="wedgeRoundRectCallout">
            <a:avLst>
              <a:gd name="adj1" fmla="val -36357"/>
              <a:gd name="adj2" fmla="val 11907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Stata </a:t>
            </a:r>
            <a:r>
              <a:rPr lang="ko-KR" altLang="en-US" sz="1200" dirty="0" err="1">
                <a:latin typeface="+mn-ea"/>
              </a:rPr>
              <a:t>작업폴더</a:t>
            </a:r>
            <a:r>
              <a:rPr lang="ko-KR" altLang="en-US" sz="1200" dirty="0">
                <a:latin typeface="+mn-ea"/>
              </a:rPr>
              <a:t> 확인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533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222" y="1654060"/>
            <a:ext cx="7368932" cy="479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3936" y="1177007"/>
            <a:ext cx="5299780" cy="307777"/>
            <a:chOff x="287520" y="1392181"/>
            <a:chExt cx="5299780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20052" y="1392181"/>
              <a:ext cx="5167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 smtClean="0"/>
                <a:t>Stata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3.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열기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1-STATA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데이터파일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45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090436-5EF4-46F7-A719-DCB891DD6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3068960"/>
            <a:ext cx="4396358" cy="2454795"/>
          </a:xfrm>
          <a:prstGeom prst="rect">
            <a:avLst/>
          </a:prstGeom>
        </p:spPr>
      </p:pic>
      <p:sp>
        <p:nvSpPr>
          <p:cNvPr id="12" name="모서리가 둥근 사각형 설명선 14">
            <a:extLst>
              <a:ext uri="{FF2B5EF4-FFF2-40B4-BE49-F238E27FC236}">
                <a16:creationId xmlns:a16="http://schemas.microsoft.com/office/drawing/2014/main" id="{D0FC2859-BC14-4674-B661-A6DF187A57F4}"/>
              </a:ext>
            </a:extLst>
          </p:cNvPr>
          <p:cNvSpPr/>
          <p:nvPr/>
        </p:nvSpPr>
        <p:spPr>
          <a:xfrm>
            <a:off x="1115616" y="5680993"/>
            <a:ext cx="936104" cy="432048"/>
          </a:xfrm>
          <a:prstGeom prst="wedgeRoundRectCallout">
            <a:avLst>
              <a:gd name="adj1" fmla="val -36357"/>
              <a:gd name="adj2" fmla="val 11907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Stata </a:t>
            </a:r>
            <a:r>
              <a:rPr lang="ko-KR" altLang="en-US" sz="1200" dirty="0" err="1">
                <a:latin typeface="+mn-ea"/>
              </a:rPr>
              <a:t>작업폴더</a:t>
            </a:r>
            <a:r>
              <a:rPr lang="ko-KR" altLang="en-US" sz="1200" dirty="0">
                <a:latin typeface="+mn-ea"/>
              </a:rPr>
              <a:t>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33FA3B-31D2-406C-B883-6BD9A5C28B0C}"/>
              </a:ext>
            </a:extLst>
          </p:cNvPr>
          <p:cNvSpPr txBox="1"/>
          <p:nvPr/>
        </p:nvSpPr>
        <p:spPr>
          <a:xfrm>
            <a:off x="2560545" y="5877272"/>
            <a:ext cx="3286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만약 원본 데이터 파일이 </a:t>
            </a:r>
            <a:r>
              <a:rPr lang="en-US" altLang="ko-KR" sz="1000" dirty="0">
                <a:latin typeface="+mn-ea"/>
              </a:rPr>
              <a:t>SAS </a:t>
            </a:r>
            <a:r>
              <a:rPr lang="ko-KR" altLang="en-US" sz="1000" dirty="0">
                <a:latin typeface="+mn-ea"/>
              </a:rPr>
              <a:t>파일 이라면 명령어창에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 err="1">
                <a:solidFill>
                  <a:srgbClr val="0070C0"/>
                </a:solidFill>
                <a:latin typeface="+mn-ea"/>
              </a:rPr>
              <a:t>usesas</a:t>
            </a:r>
            <a:r>
              <a:rPr lang="en-US" altLang="ko-KR" sz="1000" dirty="0">
                <a:solidFill>
                  <a:srgbClr val="0070C0"/>
                </a:solidFill>
                <a:latin typeface="+mn-ea"/>
              </a:rPr>
              <a:t> using</a:t>
            </a:r>
            <a:r>
              <a:rPr lang="ko-KR" altLang="en-US" sz="1000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0070C0"/>
                </a:solidFill>
                <a:latin typeface="+mn-ea"/>
              </a:rPr>
              <a:t>“</a:t>
            </a:r>
            <a:r>
              <a:rPr lang="ko-KR" altLang="en-US" sz="1000" dirty="0" err="1">
                <a:solidFill>
                  <a:srgbClr val="0070C0"/>
                </a:solidFill>
                <a:latin typeface="+mn-ea"/>
              </a:rPr>
              <a:t>파일명＂</a:t>
            </a:r>
            <a:r>
              <a:rPr lang="ko-KR" altLang="en-US" sz="1000" dirty="0" err="1">
                <a:latin typeface="+mn-ea"/>
              </a:rPr>
              <a:t>입력해서</a:t>
            </a:r>
            <a:r>
              <a:rPr lang="ko-KR" altLang="en-US" sz="1000" dirty="0">
                <a:latin typeface="+mn-ea"/>
              </a:rPr>
              <a:t> 불러온다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48596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3936" y="1177007"/>
            <a:ext cx="5048942" cy="307777"/>
            <a:chOff x="287520" y="1392181"/>
            <a:chExt cx="5048942" cy="307777"/>
          </a:xfrm>
        </p:grpSpPr>
        <p:sp>
          <p:nvSpPr>
            <p:cNvPr id="10" name="TextBox 9"/>
            <p:cNvSpPr txBox="1"/>
            <p:nvPr/>
          </p:nvSpPr>
          <p:spPr>
            <a:xfrm>
              <a:off x="420052" y="1392181"/>
              <a:ext cx="4916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 smtClean="0"/>
                <a:t>Stata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3.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열기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(1-txt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데이터파일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46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12377"/>
            <a:ext cx="6245475" cy="3860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모서리가 둥근 사각형 설명선 14">
            <a:extLst>
              <a:ext uri="{FF2B5EF4-FFF2-40B4-BE49-F238E27FC236}">
                <a16:creationId xmlns:a16="http://schemas.microsoft.com/office/drawing/2014/main" id="{D0FC2859-BC14-4674-B661-A6DF187A57F4}"/>
              </a:ext>
            </a:extLst>
          </p:cNvPr>
          <p:cNvSpPr/>
          <p:nvPr/>
        </p:nvSpPr>
        <p:spPr>
          <a:xfrm>
            <a:off x="2339752" y="2060848"/>
            <a:ext cx="936104" cy="432048"/>
          </a:xfrm>
          <a:prstGeom prst="wedgeRoundRectCallout">
            <a:avLst>
              <a:gd name="adj1" fmla="val -36357"/>
              <a:gd name="adj2" fmla="val 11907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+mn-ea"/>
              </a:rPr>
              <a:t>txt </a:t>
            </a:r>
            <a:r>
              <a:rPr lang="ko-KR" altLang="en-US" sz="1200" dirty="0" smtClean="0">
                <a:latin typeface="+mn-ea"/>
              </a:rPr>
              <a:t>파일 불러오기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0" t="50265"/>
          <a:stretch/>
        </p:blipFill>
        <p:spPr>
          <a:xfrm>
            <a:off x="4283968" y="4005063"/>
            <a:ext cx="4547500" cy="2609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7884368" y="6453336"/>
            <a:ext cx="1034752" cy="161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사각형 설명선 14">
            <a:extLst>
              <a:ext uri="{FF2B5EF4-FFF2-40B4-BE49-F238E27FC236}">
                <a16:creationId xmlns:a16="http://schemas.microsoft.com/office/drawing/2014/main" id="{D0FC2859-BC14-4674-B661-A6DF187A57F4}"/>
              </a:ext>
            </a:extLst>
          </p:cNvPr>
          <p:cNvSpPr/>
          <p:nvPr/>
        </p:nvSpPr>
        <p:spPr>
          <a:xfrm>
            <a:off x="5816887" y="5345707"/>
            <a:ext cx="1481662" cy="432048"/>
          </a:xfrm>
          <a:prstGeom prst="wedgeRoundRectCallout">
            <a:avLst>
              <a:gd name="adj1" fmla="val 94902"/>
              <a:gd name="adj2" fmla="val 2050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+mn-ea"/>
              </a:rPr>
              <a:t>데이터 로딩 중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99420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220" y="1654060"/>
            <a:ext cx="7271180" cy="473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3843997" cy="307777"/>
            <a:chOff x="287520" y="1392181"/>
            <a:chExt cx="3843997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37114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 smtClean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3.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파일 열기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47</a:t>
            </a:r>
            <a:endParaRPr lang="ko-KR" altLang="en-US" dirty="0"/>
          </a:p>
        </p:txBody>
      </p:sp>
      <p:sp>
        <p:nvSpPr>
          <p:cNvPr id="13" name="모서리가 둥근 사각형 설명선 14">
            <a:extLst>
              <a:ext uri="{FF2B5EF4-FFF2-40B4-BE49-F238E27FC236}">
                <a16:creationId xmlns:a16="http://schemas.microsoft.com/office/drawing/2014/main" id="{00CA1BFE-8693-4163-AE04-2B8B84A1A5CA}"/>
              </a:ext>
            </a:extLst>
          </p:cNvPr>
          <p:cNvSpPr/>
          <p:nvPr/>
        </p:nvSpPr>
        <p:spPr>
          <a:xfrm>
            <a:off x="5076056" y="3068960"/>
            <a:ext cx="936104" cy="504056"/>
          </a:xfrm>
          <a:prstGeom prst="wedgeRoundRectCallout">
            <a:avLst>
              <a:gd name="adj1" fmla="val 78370"/>
              <a:gd name="adj2" fmla="val -5137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데이터의 변수 확인</a:t>
            </a:r>
          </a:p>
        </p:txBody>
      </p:sp>
      <p:sp>
        <p:nvSpPr>
          <p:cNvPr id="14" name="모서리가 둥근 사각형 설명선 14">
            <a:extLst>
              <a:ext uri="{FF2B5EF4-FFF2-40B4-BE49-F238E27FC236}">
                <a16:creationId xmlns:a16="http://schemas.microsoft.com/office/drawing/2014/main" id="{BFBC1D42-3A18-48C1-8667-F36655869631}"/>
              </a:ext>
            </a:extLst>
          </p:cNvPr>
          <p:cNvSpPr/>
          <p:nvPr/>
        </p:nvSpPr>
        <p:spPr>
          <a:xfrm>
            <a:off x="5076056" y="5203940"/>
            <a:ext cx="936104" cy="504056"/>
          </a:xfrm>
          <a:prstGeom prst="wedgeRoundRectCallout">
            <a:avLst>
              <a:gd name="adj1" fmla="val 78370"/>
              <a:gd name="adj2" fmla="val -5137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데이터의 파일 확인</a:t>
            </a:r>
          </a:p>
        </p:txBody>
      </p:sp>
    </p:spTree>
    <p:extLst>
      <p:ext uri="{BB962C8B-B14F-4D97-AF65-F5344CB8AC3E}">
        <p14:creationId xmlns:p14="http://schemas.microsoft.com/office/powerpoint/2010/main" val="32028918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936" y="1177007"/>
            <a:ext cx="4236732" cy="307777"/>
            <a:chOff x="287520" y="1392181"/>
            <a:chExt cx="4236732" cy="307777"/>
          </a:xfrm>
        </p:grpSpPr>
        <p:sp>
          <p:nvSpPr>
            <p:cNvPr id="9" name="TextBox 8"/>
            <p:cNvSpPr txBox="1"/>
            <p:nvPr/>
          </p:nvSpPr>
          <p:spPr>
            <a:xfrm>
              <a:off x="420052" y="1392181"/>
              <a:ext cx="4104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 smtClean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4.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실제 제공된 데이터 확인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48</a:t>
            </a:r>
            <a:endParaRPr lang="ko-KR" altLang="en-US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075DEB67-D48E-498F-8C89-AF6AC93C9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220" y="1654060"/>
            <a:ext cx="7271180" cy="473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C645E2-A575-4E15-89A1-280C6980C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144" y="2780928"/>
            <a:ext cx="4389711" cy="3227838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555776" y="3142301"/>
            <a:ext cx="3384376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>
            <a:extLst>
              <a:ext uri="{FF2B5EF4-FFF2-40B4-BE49-F238E27FC236}">
                <a16:creationId xmlns:a16="http://schemas.microsoft.com/office/drawing/2014/main" id="{AA8FF700-B514-42E1-9B96-558E4CFF9116}"/>
              </a:ext>
            </a:extLst>
          </p:cNvPr>
          <p:cNvSpPr/>
          <p:nvPr/>
        </p:nvSpPr>
        <p:spPr>
          <a:xfrm>
            <a:off x="971600" y="2276872"/>
            <a:ext cx="1080121" cy="360040"/>
          </a:xfrm>
          <a:prstGeom prst="wedgeRoundRectCallout">
            <a:avLst>
              <a:gd name="adj1" fmla="val 34670"/>
              <a:gd name="adj2" fmla="val -13968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데이터 내용 확인</a:t>
            </a:r>
          </a:p>
        </p:txBody>
      </p:sp>
    </p:spTree>
    <p:extLst>
      <p:ext uri="{BB962C8B-B14F-4D97-AF65-F5344CB8AC3E}">
        <p14:creationId xmlns:p14="http://schemas.microsoft.com/office/powerpoint/2010/main" val="9725291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03936" y="1177007"/>
            <a:ext cx="4498151" cy="307777"/>
            <a:chOff x="287520" y="1392181"/>
            <a:chExt cx="4498151" cy="307777"/>
          </a:xfrm>
        </p:grpSpPr>
        <p:sp>
          <p:nvSpPr>
            <p:cNvPr id="12" name="TextBox 11"/>
            <p:cNvSpPr txBox="1"/>
            <p:nvPr/>
          </p:nvSpPr>
          <p:spPr>
            <a:xfrm>
              <a:off x="420052" y="1392181"/>
              <a:ext cx="43656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 smtClean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데이터를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excel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내보내기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49</a:t>
            </a:r>
            <a:endParaRPr lang="ko-KR" alt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033744E-3C3C-4521-973A-AAC21F35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220" y="1654060"/>
            <a:ext cx="7271180" cy="4735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58D36D-81BB-4E36-8737-E093ED42E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3068960"/>
            <a:ext cx="2155603" cy="20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03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184284-E439-4375-9F6C-5E5A4BCEE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50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02A13-39A3-42E4-95F1-B3F3C612C575}"/>
              </a:ext>
            </a:extLst>
          </p:cNvPr>
          <p:cNvSpPr txBox="1"/>
          <p:nvPr/>
        </p:nvSpPr>
        <p:spPr>
          <a:xfrm>
            <a:off x="252620" y="720404"/>
            <a:ext cx="64076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실습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원격연구 분석 및 반출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2A137E-135C-4E58-8E7B-65D8BFDFF48E}"/>
              </a:ext>
            </a:extLst>
          </p:cNvPr>
          <p:cNvGrpSpPr/>
          <p:nvPr/>
        </p:nvGrpSpPr>
        <p:grpSpPr>
          <a:xfrm>
            <a:off x="403936" y="1177007"/>
            <a:ext cx="4746616" cy="307777"/>
            <a:chOff x="287520" y="1392181"/>
            <a:chExt cx="4746616" cy="307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CE6EBC-A04C-4F57-8B5F-F63092311712}"/>
                </a:ext>
              </a:extLst>
            </p:cNvPr>
            <p:cNvSpPr txBox="1"/>
            <p:nvPr/>
          </p:nvSpPr>
          <p:spPr>
            <a:xfrm>
              <a:off x="420052" y="1392181"/>
              <a:ext cx="4614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Ⅳ. </a:t>
              </a:r>
              <a:r>
                <a:rPr lang="en-US" altLang="ko-KR" sz="1400" dirty="0" smtClean="0"/>
                <a:t>Stata </a:t>
              </a:r>
              <a:r>
                <a:rPr lang="ko-KR" altLang="en-US" sz="1400" dirty="0"/>
                <a:t>분석 환경 </a:t>
              </a:r>
              <a:r>
                <a:rPr lang="en-US" altLang="ko-KR" sz="1400" dirty="0"/>
                <a:t>–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6.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분석결과를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pdf, txt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내보내기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5F1A910-659F-486E-8639-F39A0EB1C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520" y="1441405"/>
              <a:ext cx="180000" cy="180000"/>
            </a:xfrm>
            <a:prstGeom prst="rect">
              <a:avLst/>
            </a:prstGeom>
          </p:spPr>
        </p:pic>
      </p:grpSp>
      <p:pic>
        <p:nvPicPr>
          <p:cNvPr id="9" name="Picture 3">
            <a:extLst>
              <a:ext uri="{FF2B5EF4-FFF2-40B4-BE49-F238E27FC236}">
                <a16:creationId xmlns:a16="http://schemas.microsoft.com/office/drawing/2014/main" id="{BC8D2C9B-1F9D-47CC-9DDC-C382CC47A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220" y="1654060"/>
            <a:ext cx="7271180" cy="4735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6CF6FF-19A7-476C-9A91-4DAB1C002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697737"/>
            <a:ext cx="2409825" cy="2076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E90AF3-3728-4EAC-9CB2-1F23C2934382}"/>
              </a:ext>
            </a:extLst>
          </p:cNvPr>
          <p:cNvSpPr txBox="1"/>
          <p:nvPr/>
        </p:nvSpPr>
        <p:spPr>
          <a:xfrm>
            <a:off x="1696456" y="4735962"/>
            <a:ext cx="3902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&lt;</a:t>
            </a:r>
            <a:r>
              <a:rPr lang="ko-KR" altLang="en-US" sz="1000" dirty="0">
                <a:latin typeface="+mn-ea"/>
              </a:rPr>
              <a:t>하나의 명령결과를 </a:t>
            </a:r>
            <a:r>
              <a:rPr lang="en-US" altLang="ko-KR" sz="1000" dirty="0">
                <a:latin typeface="+mn-ea"/>
              </a:rPr>
              <a:t>pdf--&gt; Word</a:t>
            </a:r>
            <a:r>
              <a:rPr lang="ko-KR" altLang="en-US" sz="1000" dirty="0">
                <a:latin typeface="+mn-ea"/>
              </a:rPr>
              <a:t>로 변경</a:t>
            </a:r>
            <a:r>
              <a:rPr lang="en-US" altLang="ko-KR" sz="1000" dirty="0">
                <a:latin typeface="+mn-ea"/>
              </a:rPr>
              <a:t>&gt;</a:t>
            </a:r>
          </a:p>
          <a:p>
            <a:r>
              <a:rPr lang="ko-KR" altLang="en-US" sz="1000" dirty="0">
                <a:latin typeface="+mn-ea"/>
              </a:rPr>
              <a:t>자신이 사용할 명령문의 접두사로 아래 내용을 먼저 입력한다</a:t>
            </a:r>
            <a:r>
              <a:rPr lang="en-US" altLang="ko-KR" sz="1000" dirty="0">
                <a:latin typeface="+mn-ea"/>
              </a:rPr>
              <a:t>.</a:t>
            </a:r>
          </a:p>
          <a:p>
            <a:r>
              <a:rPr lang="en-US" altLang="ko-KR" sz="1000" dirty="0" err="1">
                <a:solidFill>
                  <a:srgbClr val="0070C0"/>
                </a:solidFill>
                <a:latin typeface="+mn-ea"/>
              </a:rPr>
              <a:t>saveresults</a:t>
            </a:r>
            <a:r>
              <a:rPr lang="en-US" altLang="ko-KR" sz="1000" dirty="0">
                <a:solidFill>
                  <a:srgbClr val="0070C0"/>
                </a:solidFill>
                <a:latin typeface="+mn-ea"/>
              </a:rPr>
              <a:t> test.ps, logo(off):</a:t>
            </a:r>
            <a:r>
              <a:rPr lang="en-US" altLang="ko-KR" sz="1000" dirty="0">
                <a:latin typeface="+mn-ea"/>
              </a:rPr>
              <a:t> </a:t>
            </a:r>
          </a:p>
          <a:p>
            <a:r>
              <a:rPr lang="en-US" altLang="ko-KR" sz="1000" dirty="0">
                <a:latin typeface="+mn-ea"/>
              </a:rPr>
              <a:t>* </a:t>
            </a:r>
            <a:r>
              <a:rPr lang="ko-KR" altLang="en-US" sz="1000" dirty="0">
                <a:latin typeface="+mn-ea"/>
              </a:rPr>
              <a:t>세미콜론</a:t>
            </a:r>
            <a:r>
              <a:rPr lang="en-US" altLang="ko-KR" sz="1000" dirty="0">
                <a:latin typeface="+mn-ea"/>
              </a:rPr>
              <a:t>(:) </a:t>
            </a:r>
            <a:r>
              <a:rPr lang="ko-KR" altLang="en-US" sz="1000" dirty="0">
                <a:latin typeface="+mn-ea"/>
              </a:rPr>
              <a:t>이후에 사용된 명령어의 결과가 </a:t>
            </a:r>
            <a:r>
              <a:rPr lang="en-US" altLang="ko-KR" sz="1000" dirty="0">
                <a:latin typeface="+mn-ea"/>
              </a:rPr>
              <a:t>test.ps </a:t>
            </a:r>
            <a:r>
              <a:rPr lang="ko-KR" altLang="en-US" sz="1000" dirty="0">
                <a:latin typeface="+mn-ea"/>
              </a:rPr>
              <a:t>파일로 저장</a:t>
            </a:r>
          </a:p>
          <a:p>
            <a:endParaRPr lang="ko-KR" altLang="en-US" sz="1000" dirty="0">
              <a:latin typeface="+mn-ea"/>
            </a:endParaRPr>
          </a:p>
          <a:p>
            <a:endParaRPr lang="ko-KR" altLang="en-US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&lt;</a:t>
            </a:r>
            <a:r>
              <a:rPr lang="ko-KR" altLang="en-US" sz="1000" dirty="0">
                <a:latin typeface="+mn-ea"/>
              </a:rPr>
              <a:t>로그파일</a:t>
            </a:r>
            <a:r>
              <a:rPr lang="en-US" altLang="ko-KR" sz="1000" dirty="0">
                <a:latin typeface="+mn-ea"/>
              </a:rPr>
              <a:t>(smcl)</a:t>
            </a:r>
            <a:r>
              <a:rPr lang="ko-KR" altLang="en-US" sz="1000" dirty="0">
                <a:latin typeface="+mn-ea"/>
              </a:rPr>
              <a:t>을 </a:t>
            </a:r>
            <a:r>
              <a:rPr lang="en-US" altLang="ko-KR" sz="1000" dirty="0">
                <a:latin typeface="+mn-ea"/>
              </a:rPr>
              <a:t>pdf </a:t>
            </a:r>
            <a:r>
              <a:rPr lang="ko-KR" altLang="en-US" sz="1000" dirty="0">
                <a:latin typeface="+mn-ea"/>
              </a:rPr>
              <a:t>파일로 변환</a:t>
            </a:r>
            <a:r>
              <a:rPr lang="en-US" altLang="ko-KR" sz="1000" dirty="0">
                <a:latin typeface="+mn-ea"/>
              </a:rPr>
              <a:t>&gt;</a:t>
            </a:r>
          </a:p>
          <a:p>
            <a:r>
              <a:rPr lang="en-US" altLang="ko-KR" sz="1000" dirty="0">
                <a:solidFill>
                  <a:srgbClr val="0070C0"/>
                </a:solidFill>
                <a:latin typeface="+mn-ea"/>
              </a:rPr>
              <a:t>translate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</a:rPr>
              <a:t>파일명</a:t>
            </a:r>
            <a:r>
              <a:rPr lang="en-US" altLang="ko-KR" sz="1000" dirty="0">
                <a:solidFill>
                  <a:srgbClr val="0070C0"/>
                </a:solidFill>
                <a:latin typeface="+mn-ea"/>
              </a:rPr>
              <a:t>.smcl </a:t>
            </a:r>
            <a:r>
              <a:rPr lang="ko-KR" altLang="en-US" sz="1000" dirty="0">
                <a:solidFill>
                  <a:srgbClr val="0070C0"/>
                </a:solidFill>
                <a:latin typeface="+mn-ea"/>
              </a:rPr>
              <a:t>파일명</a:t>
            </a:r>
            <a:r>
              <a:rPr lang="en-US" altLang="ko-KR" sz="1000" dirty="0">
                <a:solidFill>
                  <a:srgbClr val="0070C0"/>
                </a:solidFill>
                <a:latin typeface="+mn-ea"/>
              </a:rPr>
              <a:t>.pdf</a:t>
            </a:r>
            <a:endParaRPr lang="ko-KR" altLang="en-US" sz="10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C8B15-0404-4BE7-8F56-8BB4132DDB32}"/>
              </a:ext>
            </a:extLst>
          </p:cNvPr>
          <p:cNvSpPr txBox="1"/>
          <p:nvPr/>
        </p:nvSpPr>
        <p:spPr>
          <a:xfrm>
            <a:off x="5997115" y="5736986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변환 가능 포맷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74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2565</Words>
  <Application>Microsoft Office PowerPoint</Application>
  <PresentationFormat>화면 슬라이드 쇼(4:3)</PresentationFormat>
  <Paragraphs>455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6" baseType="lpstr"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mst</dc:creator>
  <cp:lastModifiedBy>USER</cp:lastModifiedBy>
  <cp:revision>317</cp:revision>
  <cp:lastPrinted>2017-12-01T02:31:17Z</cp:lastPrinted>
  <dcterms:created xsi:type="dcterms:W3CDTF">2017-05-12T08:57:29Z</dcterms:created>
  <dcterms:modified xsi:type="dcterms:W3CDTF">2021-02-19T04:47:11Z</dcterms:modified>
</cp:coreProperties>
</file>